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5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288" r:id="rId10"/>
    <p:sldId id="312" r:id="rId11"/>
    <p:sldId id="287" r:id="rId12"/>
    <p:sldId id="258" r:id="rId13"/>
    <p:sldId id="259" r:id="rId14"/>
    <p:sldId id="264" r:id="rId15"/>
    <p:sldId id="285" r:id="rId16"/>
    <p:sldId id="261" r:id="rId17"/>
    <p:sldId id="286" r:id="rId18"/>
    <p:sldId id="265" r:id="rId19"/>
    <p:sldId id="266" r:id="rId20"/>
    <p:sldId id="267" r:id="rId21"/>
    <p:sldId id="270" r:id="rId22"/>
    <p:sldId id="271" r:id="rId23"/>
    <p:sldId id="299" r:id="rId24"/>
    <p:sldId id="300" r:id="rId25"/>
    <p:sldId id="301" r:id="rId26"/>
    <p:sldId id="303" r:id="rId27"/>
    <p:sldId id="313" r:id="rId28"/>
    <p:sldId id="314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99CCFF"/>
    <a:srgbClr val="CCE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5;&#1083;&#1077;&#1085;&#1072;\Desktop\&#1048;&#1048;-&#1050;&#1055;&#1050;\&#1063;&#1072;&#1089;&#1090;&#1100;%202\&#1055;&#1088;&#1086;&#1077;&#1082;&#1090;-&#1048;&#1048;-&#1085;&#1072;&#1096;\&#1056;&#1072;&#1089;&#1095;&#1077;&#1090;&#109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5;&#1083;&#1077;&#1085;&#1072;\Desktop\&#1048;&#1048;-&#1050;&#1055;&#1050;\&#1063;&#1072;&#1089;&#1090;&#1100;%202\&#1055;&#1088;&#1086;&#1077;&#1082;&#1090;-&#1048;&#1048;-&#1085;&#1072;&#1096;\&#1056;&#1072;&#1089;&#1095;&#1077;&#1090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5;&#1083;&#1077;&#1085;&#1072;\Desktop\&#1048;&#1048;-&#1050;&#1055;&#1050;\&#1063;&#1072;&#1089;&#1090;&#1100;%202\&#1055;&#1088;&#1086;&#1077;&#1082;&#1090;-&#1048;&#1048;-&#1085;&#1072;&#1096;\&#1056;&#1072;&#1089;&#1095;&#1077;&#1090;&#1099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5;&#1083;&#1077;&#1085;&#1072;\Desktop\&#1048;&#1048;-&#1050;&#1055;&#1050;\&#1063;&#1072;&#1089;&#1090;&#1100;%202\&#1055;&#1088;&#1086;&#1077;&#1082;&#1090;-&#1048;&#1048;-&#1085;&#1072;&#1096;\&#1056;&#1072;&#1089;&#1095;&#1077;&#1090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400"/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Сколько баллов Вы набрали в течение семестра</c:v>
          </c:tx>
          <c:spPr>
            <a:gradFill>
              <a:gsLst>
                <a:gs pos="0">
                  <a:srgbClr val="4F81BD">
                    <a:tint val="66000"/>
                    <a:satMod val="160000"/>
                  </a:srgbClr>
                </a:gs>
                <a:gs pos="50000">
                  <a:srgbClr val="4F81BD">
                    <a:tint val="44500"/>
                    <a:satMod val="160000"/>
                  </a:srgbClr>
                </a:gs>
                <a:gs pos="100000">
                  <a:srgbClr val="4F81BD">
                    <a:tint val="23500"/>
                    <a:satMod val="160000"/>
                  </a:srgbClr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Лист1!$B$17:$B$20</c:f>
              <c:strCache>
                <c:ptCount val="4"/>
                <c:pt idx="0">
                  <c:v>меньше 60</c:v>
                </c:pt>
                <c:pt idx="1">
                  <c:v>61-70</c:v>
                </c:pt>
                <c:pt idx="2">
                  <c:v>71-80</c:v>
                </c:pt>
                <c:pt idx="3">
                  <c:v>больше 80</c:v>
                </c:pt>
              </c:strCache>
            </c:strRef>
          </c:cat>
          <c:val>
            <c:numRef>
              <c:f>Лист1!$D$17:$D$20</c:f>
              <c:numCache>
                <c:formatCode>0.0</c:formatCode>
                <c:ptCount val="4"/>
                <c:pt idx="0">
                  <c:v>0.94339622641509469</c:v>
                </c:pt>
                <c:pt idx="1">
                  <c:v>4.7169811320754702</c:v>
                </c:pt>
                <c:pt idx="2">
                  <c:v>77.358490566037716</c:v>
                </c:pt>
                <c:pt idx="3">
                  <c:v>16.981132075471685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A7-4E4A-83EE-ADBC47488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3910400"/>
        <c:axId val="125255680"/>
      </c:barChart>
      <c:catAx>
        <c:axId val="123910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5255680"/>
        <c:crosses val="autoZero"/>
        <c:auto val="1"/>
        <c:lblAlgn val="ctr"/>
        <c:lblOffset val="100"/>
        <c:noMultiLvlLbl val="0"/>
      </c:catAx>
      <c:valAx>
        <c:axId val="12525568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239104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400"/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Насколько тяжело осваивать материал</c:v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Лист1!$B$8:$B$12</c:f>
              <c:strCache>
                <c:ptCount val="5"/>
                <c:pt idx="0">
                  <c:v>Очень легко, всё понятно с первого раза</c:v>
                </c:pt>
                <c:pt idx="1">
                  <c:v>Скорее легко, но были отдельные сложные моменты</c:v>
                </c:pt>
                <c:pt idx="2">
                  <c:v>Средне, некоторые темы дались с трудом</c:v>
                </c:pt>
                <c:pt idx="3">
                  <c:v>Скорее тяжело, потребовалось много дополнительных усилий</c:v>
                </c:pt>
                <c:pt idx="4">
                  <c:v>Очень тяжело, еле справился(лась)</c:v>
                </c:pt>
              </c:strCache>
            </c:strRef>
          </c:cat>
          <c:val>
            <c:numRef>
              <c:f>Лист1!$D$8:$D$12</c:f>
              <c:numCache>
                <c:formatCode>0.0</c:formatCode>
                <c:ptCount val="5"/>
                <c:pt idx="0">
                  <c:v>12.264150943396222</c:v>
                </c:pt>
                <c:pt idx="1">
                  <c:v>63.207547169811299</c:v>
                </c:pt>
                <c:pt idx="2">
                  <c:v>21.698113207547163</c:v>
                </c:pt>
                <c:pt idx="3">
                  <c:v>1.8867924528301883</c:v>
                </c:pt>
                <c:pt idx="4">
                  <c:v>0.94339622641509469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FC-40BA-86E9-8BEA5D321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272448"/>
        <c:axId val="125273984"/>
      </c:barChart>
      <c:catAx>
        <c:axId val="125272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25273984"/>
        <c:crosses val="autoZero"/>
        <c:auto val="1"/>
        <c:lblAlgn val="ctr"/>
        <c:lblOffset val="100"/>
        <c:noMultiLvlLbl val="0"/>
      </c:catAx>
      <c:valAx>
        <c:axId val="12527398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252724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983936"/>
        <c:axId val="120985472"/>
      </c:barChart>
      <c:catAx>
        <c:axId val="120983936"/>
        <c:scaling>
          <c:orientation val="minMax"/>
        </c:scaling>
        <c:delete val="0"/>
        <c:axPos val="b"/>
        <c:majorTickMark val="out"/>
        <c:minorTickMark val="none"/>
        <c:tickLblPos val="nextTo"/>
        <c:crossAx val="120985472"/>
        <c:crosses val="autoZero"/>
        <c:auto val="1"/>
        <c:lblAlgn val="ctr"/>
        <c:lblOffset val="100"/>
        <c:noMultiLvlLbl val="0"/>
      </c:catAx>
      <c:valAx>
        <c:axId val="12098547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20983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dirty="0"/>
              <a:t>С какими проблемами столкнулись во время обучения (сильные студенты</a:t>
            </a:r>
            <a:r>
              <a:rPr lang="ru-RU" dirty="0" smtClean="0"/>
              <a:t>), </a:t>
            </a:r>
            <a:r>
              <a:rPr lang="ru-RU" sz="1400" b="1" i="0" u="none" strike="noStrike" kern="1200" baseline="0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чел.</a:t>
            </a:r>
            <a:endParaRPr lang="ru-RU" sz="1400" b="1" i="0" u="none" strike="noStrike" kern="1200" baseline="0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С какими проблемами столкнулись во время обучения (сильные студенты)</c:v>
          </c:tx>
          <c:spPr>
            <a:gradFill>
              <a:gsLst>
                <a:gs pos="0">
                  <a:srgbClr val="4F81BD">
                    <a:tint val="66000"/>
                    <a:satMod val="160000"/>
                  </a:srgbClr>
                </a:gs>
                <a:gs pos="50000">
                  <a:srgbClr val="4F81BD">
                    <a:tint val="44500"/>
                    <a:satMod val="160000"/>
                  </a:srgbClr>
                </a:gs>
                <a:gs pos="100000">
                  <a:srgbClr val="4F81BD">
                    <a:tint val="23500"/>
                    <a:satMod val="160000"/>
                  </a:srgbClr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Лист1!$B$32:$B$37</c:f>
              <c:strCache>
                <c:ptCount val="6"/>
                <c:pt idx="0">
                  <c:v>сложность тем и непонимание </c:v>
                </c:pt>
                <c:pt idx="1">
                  <c:v>нехватка времени </c:v>
                </c:pt>
                <c:pt idx="2">
                  <c:v>очень просто и неинтересно</c:v>
                </c:pt>
                <c:pt idx="3">
                  <c:v>наличие свободного времени на занятии</c:v>
                </c:pt>
                <c:pt idx="4">
                  <c:v>технические сложности (работа ПК+Internet)</c:v>
                </c:pt>
                <c:pt idx="5">
                  <c:v>проблемы с данными</c:v>
                </c:pt>
              </c:strCache>
            </c:strRef>
          </c:cat>
          <c:val>
            <c:numRef>
              <c:f>Лист1!$C$32:$C$37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12</c:v>
                </c:pt>
                <c:pt idx="3">
                  <c:v>12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27-4C7D-907B-D58608D03C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003392"/>
        <c:axId val="121025664"/>
      </c:barChart>
      <c:catAx>
        <c:axId val="121003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21025664"/>
        <c:crosses val="autoZero"/>
        <c:auto val="1"/>
        <c:lblAlgn val="ctr"/>
        <c:lblOffset val="100"/>
        <c:noMultiLvlLbl val="0"/>
      </c:catAx>
      <c:valAx>
        <c:axId val="121025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0033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pPr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232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pPr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81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pPr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643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pPr/>
              <a:t>13.07.2026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927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pPr/>
              <a:t>13.07.2026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276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pPr/>
              <a:t>13.07.2026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85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pPr/>
              <a:t>13.07.2026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60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pPr/>
              <a:t>13.07.2026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075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pPr/>
              <a:t>13.07.2026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415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pPr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184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pPr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577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04C8C-A16D-40ED-B7C8-20CC6A7D0227}" type="datetimeFigureOut">
              <a:rPr lang="ru-RU" smtClean="0"/>
              <a:pPr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B7048-13AE-42EF-977F-20BE1693D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261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7222" y="6213254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69454" y="725058"/>
            <a:ext cx="11277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algn="ctr">
              <a:buClr>
                <a:srgbClr val="FF0000"/>
              </a:buClr>
              <a:buSzPct val="111000"/>
            </a:pPr>
            <a:r>
              <a:rPr lang="ru-RU" sz="6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ЭКСПЕРИМЕНТ </a:t>
            </a:r>
            <a:endParaRPr lang="ru-RU" sz="6000" b="1" dirty="0" smtClean="0">
              <a:solidFill>
                <a:srgbClr val="002060"/>
              </a:solidFill>
              <a:latin typeface="Arial Black" panose="020B0A04020102020204" pitchFamily="34" charset="0"/>
              <a:cs typeface="Arial" pitchFamily="34" charset="0"/>
            </a:endParaRPr>
          </a:p>
          <a:p>
            <a:pPr marL="342900" algn="ctr">
              <a:buClr>
                <a:srgbClr val="FF0000"/>
              </a:buClr>
              <a:buSzPct val="111000"/>
            </a:pPr>
            <a:r>
              <a:rPr lang="ru-RU" sz="6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ПО </a:t>
            </a:r>
            <a:r>
              <a:rPr lang="ru-RU" sz="60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ВНЕДРЕНИЮ </a:t>
            </a:r>
            <a:endParaRPr lang="ru-RU" sz="6000" b="1" dirty="0" smtClean="0">
              <a:solidFill>
                <a:srgbClr val="002060"/>
              </a:solidFill>
              <a:latin typeface="Arial Black" panose="020B0A04020102020204" pitchFamily="34" charset="0"/>
              <a:cs typeface="Arial" pitchFamily="34" charset="0"/>
            </a:endParaRPr>
          </a:p>
          <a:p>
            <a:pPr marL="342900" algn="ctr">
              <a:buClr>
                <a:srgbClr val="FF0000"/>
              </a:buClr>
              <a:buSzPct val="111000"/>
            </a:pPr>
            <a:r>
              <a:rPr lang="ru-RU" sz="8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ИИДА</a:t>
            </a:r>
            <a:endParaRPr lang="ru-RU" sz="80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0076" y="4166722"/>
            <a:ext cx="8136843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err="1"/>
              <a:t>Киселица</a:t>
            </a:r>
            <a:r>
              <a:rPr lang="ru-RU" sz="2400" b="1" i="1" dirty="0"/>
              <a:t> Елена Петровна</a:t>
            </a:r>
            <a:endParaRPr lang="ru-RU" sz="2400" dirty="0"/>
          </a:p>
          <a:p>
            <a:r>
              <a:rPr lang="ru-RU" sz="2400" i="1" dirty="0" err="1"/>
              <a:t>докт.экон.наук</a:t>
            </a:r>
            <a:r>
              <a:rPr lang="ru-RU" sz="2400" i="1" dirty="0"/>
              <a:t>, профессор кафедры экономики и </a:t>
            </a:r>
            <a:r>
              <a:rPr lang="ru-RU" sz="2400" i="1" dirty="0" smtClean="0"/>
              <a:t>финансов</a:t>
            </a:r>
          </a:p>
          <a:p>
            <a:endParaRPr lang="ru-RU" sz="2400" i="1" dirty="0"/>
          </a:p>
          <a:p>
            <a:r>
              <a:rPr lang="ru-RU" sz="2400" b="1" i="1" dirty="0"/>
              <a:t>Иванова Светлана Александровна</a:t>
            </a:r>
            <a:endParaRPr lang="ru-RU" sz="2400" dirty="0"/>
          </a:p>
          <a:p>
            <a:r>
              <a:rPr lang="ru-RU" sz="2400" i="1" dirty="0" err="1"/>
              <a:t>канд.экон.наук</a:t>
            </a:r>
            <a:r>
              <a:rPr lang="ru-RU" sz="2400" i="1" dirty="0"/>
              <a:t>, доцент кафедры экономики и финансов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8941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6458" y="6377010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5783" y="123093"/>
            <a:ext cx="11305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1.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Актуальность и центральная проблема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48627" y="1792420"/>
            <a:ext cx="3129718" cy="646331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Сохранение групповой формы обучения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24743" y="877089"/>
            <a:ext cx="10534982" cy="4616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Ф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ундаментальное противоречие современной системы ВО</a:t>
            </a:r>
            <a:endParaRPr lang="ru-RU" sz="2400" b="1" dirty="0">
              <a:solidFill>
                <a:srgbClr val="002060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2323052" y="1345805"/>
            <a:ext cx="0" cy="407529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956098" y="1708353"/>
            <a:ext cx="4503627" cy="923330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Неуклонный рост </a:t>
            </a:r>
            <a:r>
              <a:rPr lang="ru-RU" b="1" dirty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требований к индивидуализации образовательных траекторий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669850" y="2895116"/>
            <a:ext cx="4082473" cy="707886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lvl="0" algn="ctr"/>
            <a:r>
              <a:rPr lang="ru-RU" sz="2200" dirty="0">
                <a:solidFill>
                  <a:srgbClr val="002060"/>
                </a:solidFill>
                <a:latin typeface="Arial Black" panose="020B0A04020102020204" pitchFamily="34" charset="0"/>
              </a:rPr>
              <a:t>Проблемное </a:t>
            </a:r>
            <a:r>
              <a:rPr lang="ru-RU" sz="2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поле: </a:t>
            </a:r>
          </a:p>
          <a:p>
            <a:pPr lvl="0" algn="ctr"/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работа </a:t>
            </a:r>
            <a:r>
              <a:rPr lang="ru-RU" b="1" dirty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с сильными студентами</a:t>
            </a:r>
          </a:p>
        </p:txBody>
      </p:sp>
      <p:cxnSp>
        <p:nvCxnSpPr>
          <p:cNvPr id="17" name="Прямая со стрелкой 16"/>
          <p:cNvCxnSpPr>
            <a:stCxn id="11" idx="2"/>
            <a:endCxn id="16" idx="1"/>
          </p:cNvCxnSpPr>
          <p:nvPr/>
        </p:nvCxnSpPr>
        <p:spPr>
          <a:xfrm>
            <a:off x="2613486" y="2438751"/>
            <a:ext cx="1056364" cy="810308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16" idx="3"/>
          </p:cNvCxnSpPr>
          <p:nvPr/>
        </p:nvCxnSpPr>
        <p:spPr>
          <a:xfrm flipH="1">
            <a:off x="7752323" y="2698551"/>
            <a:ext cx="1960116" cy="550508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373173" y="3987893"/>
            <a:ext cx="9339266" cy="369332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1. ППС </a:t>
            </a:r>
            <a:r>
              <a:rPr lang="ru-RU" b="1" dirty="0" smtClean="0">
                <a:latin typeface="Arial Black" panose="020B0A04020102020204" pitchFamily="34" charset="0"/>
                <a:cs typeface="Arial" pitchFamily="34" charset="0"/>
              </a:rPr>
              <a:t>перегружен </a:t>
            </a:r>
            <a:r>
              <a:rPr lang="ru-RU" b="1" dirty="0">
                <a:latin typeface="Arial Black" panose="020B0A04020102020204" pitchFamily="34" charset="0"/>
                <a:cs typeface="Arial" pitchFamily="34" charset="0"/>
              </a:rPr>
              <a:t>работой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со средними и отстающими обучающимися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489602" y="4521109"/>
            <a:ext cx="7670398" cy="369332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2. Сильные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студенты попадают в «</a:t>
            </a:r>
            <a:r>
              <a:rPr lang="ru-RU" b="1" dirty="0">
                <a:latin typeface="Arial Black" panose="020B0A04020102020204" pitchFamily="34" charset="0"/>
                <a:cs typeface="Arial" pitchFamily="34" charset="0"/>
              </a:rPr>
              <a:t>образовательный вакуум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409816" y="5028940"/>
            <a:ext cx="7551275" cy="369332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3. Стандартные </a:t>
            </a:r>
            <a:r>
              <a:rPr lang="ru-RU" b="1" dirty="0">
                <a:latin typeface="Arial Black" panose="020B0A04020102020204" pitchFamily="34" charset="0"/>
                <a:cs typeface="Arial" pitchFamily="34" charset="0"/>
              </a:rPr>
              <a:t>задания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рассчитаны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b="1" dirty="0">
                <a:latin typeface="Arial Black" panose="020B0A04020102020204" pitchFamily="34" charset="0"/>
                <a:cs typeface="Arial" pitchFamily="34" charset="0"/>
              </a:rPr>
              <a:t>общий темп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группы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669850" y="5801853"/>
            <a:ext cx="4363477" cy="461665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Центральная проблема</a:t>
            </a:r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9044711" y="1300824"/>
            <a:ext cx="0" cy="407529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5698942" y="3572224"/>
            <a:ext cx="0" cy="407529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5806217" y="5398272"/>
            <a:ext cx="0" cy="407529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Двойная стрелка влево/вправо 56"/>
          <p:cNvSpPr/>
          <p:nvPr/>
        </p:nvSpPr>
        <p:spPr>
          <a:xfrm>
            <a:off x="4187581" y="1934819"/>
            <a:ext cx="2777753" cy="36423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27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7222" y="6213254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23192" y="123093"/>
            <a:ext cx="1067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1.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 Актуальность и </a:t>
            </a:r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центральная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проблема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981" y="787313"/>
            <a:ext cx="574501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70C0"/>
                </a:solidFill>
                <a:latin typeface="Arial Black" panose="020B0A04020102020204" pitchFamily="34" charset="0"/>
                <a:cs typeface="Arial" pitchFamily="34" charset="0"/>
              </a:rPr>
              <a:t>Центральная проблема </a:t>
            </a:r>
            <a:r>
              <a:rPr lang="ru-RU" sz="2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— автоматизация </a:t>
            </a:r>
            <a:r>
              <a:rPr lang="ru-RU" sz="2400" b="1" u="heavy" dirty="0" smtClean="0">
                <a:solidFill>
                  <a:srgbClr val="666699"/>
                </a:solidFill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создания уникальных </a:t>
            </a:r>
            <a:r>
              <a:rPr lang="ru-RU" sz="2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исследовательских </a:t>
            </a:r>
            <a:r>
              <a:rPr lang="ru-RU" sz="2400" b="1" u="heavy" dirty="0">
                <a:solidFill>
                  <a:srgbClr val="666699"/>
                </a:solidFill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заданий</a:t>
            </a:r>
            <a:r>
              <a:rPr lang="ru-RU" sz="2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ru-RU" sz="2400" b="1" u="heavy" dirty="0">
                <a:solidFill>
                  <a:srgbClr val="666699"/>
                </a:solidFill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экспертной проверки </a:t>
            </a:r>
            <a:r>
              <a:rPr lang="ru-RU" sz="2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аналитических решений </a:t>
            </a:r>
          </a:p>
          <a:p>
            <a:pPr algn="ctr"/>
            <a:r>
              <a:rPr lang="ru-RU" sz="2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с </a:t>
            </a:r>
            <a:r>
              <a:rPr lang="ru-RU" sz="2800" b="1" i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целью</a:t>
            </a:r>
            <a:r>
              <a:rPr lang="ru-RU" sz="2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ru-RU" sz="2400" b="1" u="heavy" dirty="0" smtClean="0">
                <a:solidFill>
                  <a:srgbClr val="666699"/>
                </a:solidFill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высвобождения </a:t>
            </a:r>
            <a:r>
              <a:rPr lang="ru-RU" sz="2400" b="1" u="heavy" dirty="0">
                <a:solidFill>
                  <a:srgbClr val="666699"/>
                </a:solidFill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времени </a:t>
            </a:r>
            <a:r>
              <a:rPr lang="ru-RU" sz="2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преподавателя и </a:t>
            </a:r>
            <a:r>
              <a:rPr lang="ru-RU" sz="2400" b="1" u="heavy" dirty="0">
                <a:solidFill>
                  <a:srgbClr val="666699"/>
                </a:solidFill>
                <a:uFill>
                  <a:solidFill>
                    <a:srgbClr val="FF0000"/>
                  </a:solidFill>
                </a:uFill>
                <a:latin typeface="Arial" pitchFamily="34" charset="0"/>
                <a:cs typeface="Arial" pitchFamily="34" charset="0"/>
              </a:rPr>
              <a:t>обеспечения сильных студентов </a:t>
            </a:r>
            <a:r>
              <a:rPr lang="ru-RU" sz="2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бесконечным потоком персонализированных задач.</a:t>
            </a:r>
            <a:endParaRPr lang="ru-RU" sz="24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9566" y="1405075"/>
            <a:ext cx="4217815" cy="415636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109528" y="5951644"/>
            <a:ext cx="41933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Все рисунки взяты из свободного доступа</a:t>
            </a:r>
            <a:r>
              <a:rPr lang="en-US" sz="1600" b="1" dirty="0">
                <a:solidFill>
                  <a:srgbClr val="002060"/>
                </a:solidFill>
              </a:rPr>
              <a:t> https://yandex.ru/images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73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7222" y="6213254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47446" y="104621"/>
            <a:ext cx="884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2.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ИИДА</a:t>
            </a:r>
            <a:r>
              <a:rPr lang="ru-RU" sz="2400" b="1" dirty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(</a:t>
            </a:r>
            <a:r>
              <a:rPr lang="ru-RU" sz="2400" b="1" dirty="0">
                <a:solidFill>
                  <a:srgbClr val="00B0F0"/>
                </a:solidFill>
                <a:latin typeface="Arial Black" panose="020B0A04020102020204" pitchFamily="34" charset="0"/>
                <a:cs typeface="Arial" pitchFamily="34" charset="0"/>
              </a:rPr>
              <a:t>ИИ</a:t>
            </a:r>
            <a:r>
              <a:rPr lang="ru-RU" sz="2400" b="1" dirty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400" b="1" dirty="0">
                <a:solidFill>
                  <a:srgbClr val="00B0F0"/>
                </a:solidFill>
                <a:latin typeface="Arial Black" panose="020B0A04020102020204" pitchFamily="34" charset="0"/>
                <a:cs typeface="Arial" pitchFamily="34" charset="0"/>
              </a:rPr>
              <a:t>Д</a:t>
            </a:r>
            <a:r>
              <a:rPr lang="ru-RU" sz="2400" b="1" dirty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ата-</a:t>
            </a:r>
            <a:r>
              <a:rPr lang="ru-RU" sz="2400" b="1" dirty="0">
                <a:solidFill>
                  <a:srgbClr val="00B0F0"/>
                </a:solidFill>
                <a:latin typeface="Arial Black" panose="020B0A04020102020204" pitchFamily="34" charset="0"/>
                <a:cs typeface="Arial" pitchFamily="34" charset="0"/>
              </a:rPr>
              <a:t>А</a:t>
            </a:r>
            <a:r>
              <a:rPr lang="ru-RU" sz="2400" b="1" dirty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налитике)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781" y="583845"/>
            <a:ext cx="11139055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Архитектура ИИДА: </a:t>
            </a:r>
          </a:p>
          <a:p>
            <a:pPr algn="just"/>
            <a:endParaRPr lang="ru-RU" sz="900" b="1" dirty="0">
              <a:solidFill>
                <a:srgbClr val="666699"/>
              </a:solidFill>
              <a:latin typeface="Arial Black" panose="020B0A04020102020204" pitchFamily="34" charset="0"/>
              <a:cs typeface="Arial" pitchFamily="34" charset="0"/>
            </a:endParaRPr>
          </a:p>
          <a:p>
            <a:pPr marL="342900" indent="-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Встроенный в среду </a:t>
            </a:r>
            <a:r>
              <a:rPr lang="ru-RU" sz="2400" b="1" dirty="0" err="1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Jupyter</a:t>
            </a:r>
            <a:r>
              <a:rPr lang="ru-RU" sz="2400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Notebook</a:t>
            </a:r>
            <a:endParaRPr lang="ru-RU" sz="2400" b="1" dirty="0" smtClean="0">
              <a:solidFill>
                <a:srgbClr val="666699"/>
              </a:solidFill>
              <a:latin typeface="Arial Black" panose="020B0A04020102020204" pitchFamily="34" charset="0"/>
              <a:cs typeface="Arial" pitchFamily="34" charset="0"/>
            </a:endParaRPr>
          </a:p>
          <a:p>
            <a:pPr algn="r">
              <a:buClr>
                <a:srgbClr val="FF0000"/>
              </a:buClr>
              <a:buSzPct val="111000"/>
            </a:pPr>
            <a:r>
              <a:rPr lang="ru-RU" sz="1600" b="1" i="1" dirty="0">
                <a:latin typeface="Arial" pitchFamily="34" charset="0"/>
                <a:cs typeface="Arial" pitchFamily="34" charset="0"/>
              </a:rPr>
              <a:t>главное отличие от обычных чат-ботов; </a:t>
            </a:r>
            <a:endParaRPr lang="ru-RU" sz="1600" b="1" i="1" dirty="0" smtClean="0">
              <a:latin typeface="Arial" pitchFamily="34" charset="0"/>
              <a:cs typeface="Arial" pitchFamily="34" charset="0"/>
            </a:endParaRPr>
          </a:p>
          <a:p>
            <a:pPr algn="r">
              <a:buClr>
                <a:srgbClr val="FF0000"/>
              </a:buClr>
              <a:buSzPct val="111000"/>
            </a:pP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часть 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рабочего пространства в </a:t>
            </a:r>
            <a:r>
              <a:rPr lang="ru-RU" sz="1600" b="1" i="1" dirty="0" err="1">
                <a:latin typeface="Arial" pitchFamily="34" charset="0"/>
                <a:cs typeface="Arial" pitchFamily="34" charset="0"/>
              </a:rPr>
              <a:t>Jupyter</a:t>
            </a:r>
            <a:endParaRPr lang="ru-RU" sz="1600" b="1" i="1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ИИ-симулятор</a:t>
            </a:r>
          </a:p>
          <a:p>
            <a:pPr algn="r">
              <a:buClr>
                <a:srgbClr val="FF0000"/>
              </a:buClr>
              <a:buSzPct val="111000"/>
            </a:pPr>
            <a:r>
              <a:rPr lang="ru-RU" sz="1600" b="1" i="1" dirty="0">
                <a:latin typeface="Arial" pitchFamily="34" charset="0"/>
                <a:cs typeface="Arial" pitchFamily="34" charset="0"/>
              </a:rPr>
              <a:t>система, способная к целенаправленным, многошаговым 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действиям;</a:t>
            </a:r>
            <a:endParaRPr lang="ru-RU" sz="1600" b="1" i="1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endParaRPr lang="ru-RU" sz="20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Автономный</a:t>
            </a:r>
          </a:p>
          <a:p>
            <a:pPr algn="r">
              <a:buClr>
                <a:srgbClr val="FF0000"/>
              </a:buClr>
              <a:buSzPct val="111000"/>
            </a:pPr>
            <a:r>
              <a:rPr lang="ru-RU" sz="1600" b="1" i="1" dirty="0">
                <a:latin typeface="Arial" pitchFamily="34" charset="0"/>
                <a:cs typeface="Arial" pitchFamily="34" charset="0"/>
              </a:rPr>
              <a:t>способность действовать самостоятельно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Clr>
                <a:srgbClr val="FF0000"/>
              </a:buClr>
              <a:buSzPct val="111000"/>
            </a:pPr>
            <a:endParaRPr lang="ru-RU" sz="2000" b="1" i="1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Проверщик </a:t>
            </a:r>
            <a:r>
              <a:rPr lang="ru-RU" sz="2400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решений (</a:t>
            </a:r>
            <a:r>
              <a:rPr lang="ru-RU" sz="2400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LLM-ассистент)</a:t>
            </a:r>
            <a:endParaRPr lang="ru-RU" sz="24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  <a:p>
            <a:pPr algn="r">
              <a:buClr>
                <a:srgbClr val="FF0000"/>
              </a:buClr>
              <a:buSzPct val="111000"/>
            </a:pPr>
            <a:r>
              <a:rPr lang="ru-RU" sz="1600" b="1" i="1" dirty="0">
                <a:latin typeface="Arial" pitchFamily="34" charset="0"/>
                <a:cs typeface="Arial" pitchFamily="34" charset="0"/>
              </a:rPr>
              <a:t>о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ценивает 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не только корректность кода, </a:t>
            </a:r>
          </a:p>
          <a:p>
            <a:pPr algn="r">
              <a:buClr>
                <a:srgbClr val="FF0000"/>
              </a:buClr>
              <a:buSzPct val="111000"/>
            </a:pPr>
            <a:r>
              <a:rPr lang="ru-RU" sz="1600" b="1" i="1" dirty="0">
                <a:latin typeface="Arial" pitchFamily="34" charset="0"/>
                <a:cs typeface="Arial" pitchFamily="34" charset="0"/>
              </a:rPr>
              <a:t>но и логику рассуждений, обоснованность 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выводов, </a:t>
            </a:r>
            <a:endParaRPr lang="ru-RU" sz="1600" b="1" i="1" dirty="0">
              <a:latin typeface="Arial" pitchFamily="34" charset="0"/>
              <a:cs typeface="Arial" pitchFamily="34" charset="0"/>
            </a:endParaRPr>
          </a:p>
          <a:p>
            <a:pPr algn="r">
              <a:buClr>
                <a:srgbClr val="FF0000"/>
              </a:buClr>
              <a:buSzPct val="111000"/>
            </a:pP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качество 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визуализаций;</a:t>
            </a:r>
          </a:p>
          <a:p>
            <a:pPr marL="342900" indent="-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endParaRPr lang="ru-RU" sz="20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Система пошаговых </a:t>
            </a:r>
            <a:r>
              <a:rPr lang="ru-RU" sz="2400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подсказок</a:t>
            </a:r>
          </a:p>
          <a:p>
            <a:pPr algn="r">
              <a:buClr>
                <a:srgbClr val="FF0000"/>
              </a:buClr>
              <a:buSzPct val="111000"/>
            </a:pPr>
            <a:r>
              <a:rPr lang="ru-RU" sz="1600" b="1" i="1" dirty="0">
                <a:latin typeface="Arial" pitchFamily="34" charset="0"/>
                <a:cs typeface="Arial" pitchFamily="34" charset="0"/>
              </a:rPr>
              <a:t>н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е 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даёт готовых ответов, </a:t>
            </a:r>
            <a:endParaRPr lang="ru-RU" sz="1600" b="1" i="1" dirty="0" smtClean="0">
              <a:latin typeface="Arial" pitchFamily="34" charset="0"/>
              <a:cs typeface="Arial" pitchFamily="34" charset="0"/>
            </a:endParaRPr>
          </a:p>
          <a:p>
            <a:pPr algn="r">
              <a:buClr>
                <a:srgbClr val="FF0000"/>
              </a:buClr>
              <a:buSzPct val="111000"/>
            </a:pP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а 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направляет студента через уточняющие 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вопросы</a:t>
            </a:r>
            <a:endParaRPr lang="ru-RU" sz="16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82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7222" y="6213254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47446" y="123093"/>
            <a:ext cx="884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2.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 ИИДА в сфере образования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90919" y="1122702"/>
            <a:ext cx="10410161" cy="83099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Превращает </a:t>
            </a:r>
            <a:r>
              <a:rPr lang="ru-RU" sz="2400" dirty="0" err="1">
                <a:solidFill>
                  <a:srgbClr val="002060"/>
                </a:solidFill>
                <a:latin typeface="Arial Black" panose="020B0A04020102020204" pitchFamily="34" charset="0"/>
              </a:rPr>
              <a:t>Jupyter</a:t>
            </a: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Notebook</a:t>
            </a:r>
            <a:endParaRPr lang="ru-RU" sz="24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в интерактивную образовательную среду</a:t>
            </a:r>
            <a:endParaRPr lang="ru-RU" sz="2400" b="1" dirty="0">
              <a:solidFill>
                <a:srgbClr val="002060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03355" y="2542699"/>
            <a:ext cx="3431699" cy="830997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Персональный наставник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675718" y="2524404"/>
            <a:ext cx="3129718" cy="1015663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Автоматический ассистент преподавателя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2341525" y="1992351"/>
            <a:ext cx="0" cy="532053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11" idx="0"/>
          </p:cNvCxnSpPr>
          <p:nvPr/>
        </p:nvCxnSpPr>
        <p:spPr>
          <a:xfrm>
            <a:off x="9217998" y="1992351"/>
            <a:ext cx="22579" cy="532053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716736" y="4354923"/>
            <a:ext cx="5168646" cy="1384995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ИИ-агент </a:t>
            </a: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в </a:t>
            </a:r>
            <a:r>
              <a:rPr lang="en-US" sz="2400" dirty="0" err="1">
                <a:solidFill>
                  <a:srgbClr val="002060"/>
                </a:solidFill>
                <a:latin typeface="Arial Black" panose="020B0A04020102020204" pitchFamily="34" charset="0"/>
              </a:rPr>
              <a:t>Jupyter</a:t>
            </a:r>
            <a:r>
              <a:rPr lang="en-US" sz="24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Notebook</a:t>
            </a: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000" b="1" dirty="0"/>
              <a:t>— это один из современных подходов к автоматизации и персонализации обучения анализу данных</a:t>
            </a:r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6624779" y="3579311"/>
            <a:ext cx="2615798" cy="697125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627852" y="3427870"/>
            <a:ext cx="2720003" cy="927053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61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7222" y="6213254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76390" y="43245"/>
            <a:ext cx="10330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2.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Соответствие ИИДА специфике Дата-Аналитика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7236" y="405081"/>
            <a:ext cx="1127760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algn="just">
              <a:lnSpc>
                <a:spcPct val="250000"/>
              </a:lnSpc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r>
              <a:rPr lang="ru-RU" sz="2800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Практико-ориентированный </a:t>
            </a:r>
            <a:r>
              <a:rPr lang="ru-RU" sz="2800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характер</a:t>
            </a:r>
          </a:p>
          <a:p>
            <a:pPr marL="342900" algn="just">
              <a:lnSpc>
                <a:spcPct val="250000"/>
              </a:lnSpc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r>
              <a:rPr lang="ru-RU" sz="2800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Многообразие методов и алгоритмов </a:t>
            </a:r>
            <a:endParaRPr lang="ru-RU" sz="28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  <a:p>
            <a:pPr marL="342900" algn="just">
              <a:lnSpc>
                <a:spcPct val="250000"/>
              </a:lnSpc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r>
              <a:rPr lang="ru-RU" sz="2800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Необходимость интерпретации </a:t>
            </a:r>
            <a:r>
              <a:rPr lang="ru-RU" sz="2800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результатов</a:t>
            </a:r>
            <a:endParaRPr lang="ru-RU" sz="2800" b="1" i="1" dirty="0" smtClean="0">
              <a:latin typeface="Arial" pitchFamily="34" charset="0"/>
              <a:cs typeface="Arial" pitchFamily="34" charset="0"/>
            </a:endParaRPr>
          </a:p>
          <a:p>
            <a:pPr marL="342900" algn="just">
              <a:lnSpc>
                <a:spcPct val="250000"/>
              </a:lnSpc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r>
              <a:rPr lang="ru-RU" sz="2800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Инструментальная среда – </a:t>
            </a:r>
            <a:r>
              <a:rPr lang="en-US" sz="2800" b="1" dirty="0" err="1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Jupyter</a:t>
            </a:r>
            <a:r>
              <a:rPr lang="en-US" sz="2800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Notebook</a:t>
            </a:r>
            <a:endParaRPr lang="ru-RU" sz="2800" b="1" i="1" dirty="0" smtClean="0">
              <a:latin typeface="Arial" pitchFamily="34" charset="0"/>
              <a:cs typeface="Arial" pitchFamily="34" charset="0"/>
            </a:endParaRPr>
          </a:p>
          <a:p>
            <a:pPr marL="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endParaRPr lang="ru-RU" sz="2800" b="1" dirty="0" smtClean="0">
              <a:solidFill>
                <a:srgbClr val="666699"/>
              </a:solidFill>
              <a:latin typeface="Arial Black" panose="020B0A04020102020204" pitchFamily="34" charset="0"/>
              <a:cs typeface="Arial" pitchFamily="34" charset="0"/>
            </a:endParaRPr>
          </a:p>
          <a:p>
            <a:pPr marL="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Эмпирические </a:t>
            </a:r>
            <a:r>
              <a:rPr lang="ru-RU" sz="2800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основания: </a:t>
            </a:r>
            <a:r>
              <a:rPr lang="ru-RU" sz="2800" b="1" i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выявленные проблемы </a:t>
            </a:r>
            <a:endParaRPr lang="ru-RU" sz="2800" b="1" i="1" dirty="0" smtClean="0">
              <a:solidFill>
                <a:srgbClr val="666699"/>
              </a:solidFill>
              <a:latin typeface="Arial Black" panose="020B0A04020102020204" pitchFamily="34" charset="0"/>
              <a:cs typeface="Arial" pitchFamily="34" charset="0"/>
            </a:endParaRPr>
          </a:p>
          <a:p>
            <a:pPr marL="342900" algn="just">
              <a:buClr>
                <a:srgbClr val="FF0000"/>
              </a:buClr>
              <a:buSzPct val="111000"/>
            </a:pPr>
            <a:r>
              <a:rPr lang="ru-RU" sz="2800" b="1" i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   в </a:t>
            </a:r>
            <a:r>
              <a:rPr lang="ru-RU" sz="2800" b="1" i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обучении </a:t>
            </a:r>
            <a:r>
              <a:rPr lang="ru-RU" sz="2800" b="1" i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ДА</a:t>
            </a:r>
          </a:p>
          <a:p>
            <a:pPr algn="just"/>
            <a:endParaRPr lang="ru-RU" sz="20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b="1" dirty="0" smtClean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7222" y="6213254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76390" y="43245"/>
            <a:ext cx="10330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2.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Соответствие ИИДА специфике </a:t>
            </a:r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Дата-Аналитика </a:t>
            </a:r>
            <a:endParaRPr lang="ru-RU" sz="2400" b="1" dirty="0">
              <a:solidFill>
                <a:srgbClr val="002060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00618" y="4651767"/>
            <a:ext cx="5590761" cy="1077218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Научное </a:t>
            </a: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обоснование </a:t>
            </a:r>
            <a:endParaRPr lang="ru-RU" sz="24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000" b="1" dirty="0"/>
              <a:t>подтвержденная эффективность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ИИ-симуляций </a:t>
            </a:r>
            <a:r>
              <a:rPr lang="ru-RU" sz="2000" b="1" dirty="0"/>
              <a:t>в профессиональной подготовке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61553" y="1220821"/>
            <a:ext cx="4589765" cy="1077218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Эмпирические </a:t>
            </a: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данные </a:t>
            </a:r>
            <a:endParaRPr lang="ru-RU" sz="24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lvl="0" algn="ctr"/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</a:p>
          <a:p>
            <a:pPr lvl="0" algn="ctr"/>
            <a:r>
              <a:rPr lang="ru-RU" sz="2000" b="1" dirty="0" smtClean="0"/>
              <a:t>выявленные </a:t>
            </a:r>
            <a:r>
              <a:rPr lang="ru-RU" sz="2000" b="1" dirty="0"/>
              <a:t>проблемы в обучении ДА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88808" y="1242652"/>
            <a:ext cx="4363477" cy="1077218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Предметная </a:t>
            </a: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специфика </a:t>
            </a:r>
            <a:endParaRPr lang="ru-RU" sz="24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lvl="0" algn="ctr"/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000" b="1" dirty="0"/>
              <a:t>практико-ориентированный характер</a:t>
            </a:r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14259" y="3258700"/>
            <a:ext cx="4363477" cy="584775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lvl="0" algn="ctr"/>
            <a:r>
              <a:rPr lang="ru-RU" sz="32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Группы </a:t>
            </a:r>
            <a:r>
              <a:rPr lang="ru-RU" sz="3200" dirty="0">
                <a:solidFill>
                  <a:srgbClr val="0070C0"/>
                </a:solidFill>
                <a:latin typeface="Arial Black" panose="020B0A04020102020204" pitchFamily="34" charset="0"/>
              </a:rPr>
              <a:t>факторов</a:t>
            </a:r>
          </a:p>
        </p:txBody>
      </p:sp>
      <p:cxnSp>
        <p:nvCxnSpPr>
          <p:cNvPr id="13" name="Прямая со стрелкой 12"/>
          <p:cNvCxnSpPr>
            <a:endCxn id="11" idx="2"/>
          </p:cNvCxnSpPr>
          <p:nvPr/>
        </p:nvCxnSpPr>
        <p:spPr>
          <a:xfrm flipH="1" flipV="1">
            <a:off x="2970547" y="2319870"/>
            <a:ext cx="943712" cy="938831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9" idx="2"/>
          </p:cNvCxnSpPr>
          <p:nvPr/>
        </p:nvCxnSpPr>
        <p:spPr>
          <a:xfrm flipV="1">
            <a:off x="8277736" y="2298039"/>
            <a:ext cx="1078700" cy="938831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6" idx="0"/>
          </p:cNvCxnSpPr>
          <p:nvPr/>
        </p:nvCxnSpPr>
        <p:spPr>
          <a:xfrm>
            <a:off x="6077525" y="3828757"/>
            <a:ext cx="18474" cy="823010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97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7222" y="6213254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-120073" y="123093"/>
            <a:ext cx="1240443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</a:t>
            </a:r>
            <a:r>
              <a:rPr lang="ru-RU" sz="19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9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Анализ проблем/противоречий с которыми столкнулись в процессе обучения по ДА</a:t>
            </a:r>
            <a:endParaRPr lang="ru-RU" sz="19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257907" y="685800"/>
          <a:ext cx="5316415" cy="3270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/>
          <p:cNvGraphicFramePr/>
          <p:nvPr/>
        </p:nvGraphicFramePr>
        <p:xfrm>
          <a:off x="6163408" y="2488224"/>
          <a:ext cx="5638799" cy="3648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63435"/>
            <a:ext cx="3727938" cy="2694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5557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83283" y="6213254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3091" y="123093"/>
            <a:ext cx="1191357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>
                <a:solidFill>
                  <a:srgbClr val="FF0000"/>
                </a:solidFill>
                <a:latin typeface="Arial Black" panose="020B0A04020102020204" pitchFamily="34" charset="0"/>
              </a:rPr>
              <a:t>3. </a:t>
            </a:r>
            <a:r>
              <a:rPr lang="ru-RU" sz="1900" b="1" dirty="0">
                <a:solidFill>
                  <a:srgbClr val="002060"/>
                </a:solidFill>
                <a:latin typeface="Arial Black" panose="020B0A04020102020204" pitchFamily="34" charset="0"/>
              </a:rPr>
              <a:t>Анализ проблем/противоречий с которыми столкнулись в процессе обучения по ДА.</a:t>
            </a: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257907" y="685800"/>
          <a:ext cx="5316415" cy="3270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59423" y="4149693"/>
            <a:ext cx="1095521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666699"/>
                </a:solidFill>
              </a:rPr>
              <a:t>Проблема:</a:t>
            </a:r>
            <a:r>
              <a:rPr lang="ru-RU" dirty="0" smtClean="0">
                <a:solidFill>
                  <a:srgbClr val="666699"/>
                </a:solidFill>
              </a:rPr>
              <a:t> дефицит индивидуализации обучения для продвинутых студентов и отсутствие у преподавателя времени на разработку и проверку нестандартных исследовательских заданий.</a:t>
            </a:r>
          </a:p>
          <a:p>
            <a:pPr algn="just"/>
            <a:r>
              <a:rPr lang="ru-RU" b="1" dirty="0" smtClean="0">
                <a:solidFill>
                  <a:srgbClr val="666699"/>
                </a:solidFill>
              </a:rPr>
              <a:t>Противоречие:</a:t>
            </a:r>
            <a:r>
              <a:rPr lang="ru-RU" dirty="0" smtClean="0">
                <a:solidFill>
                  <a:srgbClr val="666699"/>
                </a:solidFill>
              </a:rPr>
              <a:t> преподаватель перегружен работой со слабой частью группы, из-за чего сильные студенты попадают в «образовательный вакуум» — им не хватает сложных кейсов и обратной связи.</a:t>
            </a:r>
          </a:p>
          <a:p>
            <a:pPr algn="just"/>
            <a:r>
              <a:rPr lang="ru-RU" b="1" dirty="0" smtClean="0">
                <a:solidFill>
                  <a:srgbClr val="666699"/>
                </a:solidFill>
              </a:rPr>
              <a:t>Проблема, которую должен решить продукт:</a:t>
            </a:r>
            <a:r>
              <a:rPr lang="ru-RU" dirty="0" smtClean="0">
                <a:solidFill>
                  <a:srgbClr val="666699"/>
                </a:solidFill>
              </a:rPr>
              <a:t> автоматизация создания уникальных заданий и экспертной проверки аналитических решений, с целью высвобождения времени преподавателя и обеспечения сильных студентов бесконечным потоком продвинутых задач с персонализированными подсказками.</a:t>
            </a:r>
            <a:endParaRPr lang="ru-RU" dirty="0">
              <a:solidFill>
                <a:srgbClr val="666699"/>
              </a:solidFill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731251645"/>
              </p:ext>
            </p:extLst>
          </p:nvPr>
        </p:nvGraphicFramePr>
        <p:xfrm>
          <a:off x="495300" y="773722"/>
          <a:ext cx="4938346" cy="3033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5246" y="830264"/>
            <a:ext cx="4607169" cy="2996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833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7221" y="6358449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23192" y="123093"/>
            <a:ext cx="1067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4.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Научно-методологическое обоснование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123" y="1286947"/>
            <a:ext cx="93564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«…ИИ-поддерживаемые симуляции обеспечивают аутентичный опыт обучения, позволяя преподавателям практиковать диалогическое обучение в безопасной среде».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1229" y="760977"/>
            <a:ext cx="11859935" cy="36933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Эффективность </a:t>
            </a:r>
            <a:r>
              <a:rPr lang="ru-RU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использования </a:t>
            </a:r>
            <a:r>
              <a:rPr lang="ru-RU" b="1" dirty="0" err="1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симуляционных</a:t>
            </a:r>
            <a:r>
              <a:rPr lang="ru-RU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 сред в профессиональной подготовке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34691" y="2302610"/>
            <a:ext cx="84420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Дмитриева Е.В., Исмагилова Г.К.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Влияние искусственного интеллекта на взаимодействие обучающегося и преподавателя в онлайн-обучении //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Проблемы современного педагогического образования. 2024. № 84-3. С. 151-154.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123" y="3187075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i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000" b="1" i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…</a:t>
            </a:r>
            <a:r>
              <a:rPr lang="en-US" sz="2000" b="1" i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Participants </a:t>
            </a:r>
            <a:r>
              <a:rPr lang="en-US" sz="2000" b="1" i="1" dirty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perceived teaching AI-powered virtual students as authentic and realistic» </a:t>
            </a:r>
            <a:endParaRPr lang="ru-RU" sz="2000" b="1" i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45527" y="3831903"/>
            <a:ext cx="83312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itchFamily="34" charset="0"/>
                <a:cs typeface="Arial" pitchFamily="34" charset="0"/>
              </a:rPr>
              <a:t>Alex Barrett, </a:t>
            </a:r>
            <a:r>
              <a:rPr lang="en-US" sz="1400" b="1" dirty="0" err="1">
                <a:latin typeface="Arial" pitchFamily="34" charset="0"/>
                <a:cs typeface="Arial" pitchFamily="34" charset="0"/>
              </a:rPr>
              <a:t>Fengfeng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err="1">
                <a:latin typeface="Arial" pitchFamily="34" charset="0"/>
                <a:cs typeface="Arial" pitchFamily="34" charset="0"/>
              </a:rPr>
              <a:t>Ke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1400" b="1" dirty="0" err="1">
                <a:latin typeface="Arial" pitchFamily="34" charset="0"/>
                <a:cs typeface="Arial" pitchFamily="34" charset="0"/>
              </a:rPr>
              <a:t>Chih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-Pu Dai, Luke West, </a:t>
            </a:r>
            <a:r>
              <a:rPr lang="en-US" sz="1400" b="1" dirty="0" err="1">
                <a:latin typeface="Arial" pitchFamily="34" charset="0"/>
                <a:cs typeface="Arial" pitchFamily="34" charset="0"/>
              </a:rPr>
              <a:t>Saptarshi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err="1">
                <a:latin typeface="Arial" pitchFamily="34" charset="0"/>
                <a:cs typeface="Arial" pitchFamily="34" charset="0"/>
              </a:rPr>
              <a:t>Bhowmik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1400" b="1" dirty="0" err="1">
                <a:latin typeface="Arial" pitchFamily="34" charset="0"/>
                <a:cs typeface="Arial" pitchFamily="34" charset="0"/>
              </a:rPr>
              <a:t>Nuodi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 Zhang AI-Integrated Virtual Students for Teacher Training: Comparing Simulation-Based Classroom Dialogue With the Real Thing // </a:t>
            </a:r>
            <a:r>
              <a:rPr lang="en-US" sz="1400" b="1" dirty="0" err="1">
                <a:latin typeface="Arial" pitchFamily="34" charset="0"/>
                <a:cs typeface="Arial" pitchFamily="34" charset="0"/>
              </a:rPr>
              <a:t>Prosiding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err="1">
                <a:latin typeface="Arial" pitchFamily="34" charset="0"/>
                <a:cs typeface="Arial" pitchFamily="34" charset="0"/>
              </a:rPr>
              <a:t>Konferensi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err="1">
                <a:latin typeface="Arial" pitchFamily="34" charset="0"/>
                <a:cs typeface="Arial" pitchFamily="34" charset="0"/>
              </a:rPr>
              <a:t>Internasional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 ke-17 </a:t>
            </a:r>
            <a:r>
              <a:rPr lang="en-US" sz="1400" b="1" dirty="0" err="1">
                <a:latin typeface="Arial" pitchFamily="34" charset="0"/>
                <a:cs typeface="Arial" pitchFamily="34" charset="0"/>
              </a:rPr>
              <a:t>tentang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err="1">
                <a:latin typeface="Arial" pitchFamily="34" charset="0"/>
                <a:cs typeface="Arial" pitchFamily="34" charset="0"/>
              </a:rPr>
              <a:t>Ilmu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err="1">
                <a:latin typeface="Arial" pitchFamily="34" charset="0"/>
                <a:cs typeface="Arial" pitchFamily="34" charset="0"/>
              </a:rPr>
              <a:t>Pembelajaran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-ICLS 2023, </a:t>
            </a:r>
            <a:r>
              <a:rPr lang="en-US" sz="1400" b="1" dirty="0" err="1">
                <a:latin typeface="Arial" pitchFamily="34" charset="0"/>
                <a:cs typeface="Arial" pitchFamily="34" charset="0"/>
              </a:rPr>
              <a:t>hlm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. 1797-1798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4708052"/>
            <a:ext cx="762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«…способность </a:t>
            </a:r>
            <a:r>
              <a:rPr lang="ru-RU" sz="2000" b="1" i="1" dirty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ИИ-агентов генерировать естественные, контекстуально-релевантные ответы, что достигается посредством </a:t>
            </a:r>
            <a:r>
              <a:rPr lang="ru-RU" sz="2000" b="1" i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настройки LLM»</a:t>
            </a:r>
            <a:endParaRPr lang="ru-RU" sz="2000" b="1" i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84072" y="5654480"/>
            <a:ext cx="80079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itchFamily="34" charset="0"/>
                <a:cs typeface="Arial" pitchFamily="34" charset="0"/>
              </a:rPr>
              <a:t>Zheng, L., Jiang, F., </a:t>
            </a:r>
            <a:r>
              <a:rPr lang="en-US" sz="1400" b="1" dirty="0" err="1">
                <a:latin typeface="Arial" pitchFamily="34" charset="0"/>
                <a:cs typeface="Arial" pitchFamily="34" charset="0"/>
              </a:rPr>
              <a:t>Gu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, X., Li, Y., Wang, G., &amp; Zhang, H. (2025). Teaching via LLM-enhanced simulations: Authenticity and barriers to suspension of disbelief. Internet and Higher Education, 65, Article 100990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https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://doi.org/10.1016/j.iheduc.2024.100990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79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7222" y="6213254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00908" y="95418"/>
            <a:ext cx="884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5.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 Концептуализация логики исследования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908" y="715108"/>
            <a:ext cx="88450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5.1. Идея/цель Продукта</a:t>
            </a:r>
            <a:endParaRPr lang="ru-RU" sz="22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3192" y="1175240"/>
            <a:ext cx="1067386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200" b="1" u="sng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ИИДА</a:t>
            </a: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(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ИИ</a:t>
            </a: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2000" b="1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sz="2000" b="1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ата-</a:t>
            </a:r>
            <a:r>
              <a:rPr lang="ru-RU" sz="2000" b="1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000" b="1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налитике</a:t>
            </a: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) – автономный </a:t>
            </a:r>
            <a:r>
              <a:rPr lang="ru-RU" sz="2000" b="1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ИИ-симулятор</a:t>
            </a: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(встроенный в среду </a:t>
            </a:r>
            <a:r>
              <a:rPr lang="ru-RU" sz="2000" b="1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Jupyter</a:t>
            </a: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Notebook</a:t>
            </a: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), который генерирует уникальные, нетривиальные исследовательские задачи по пяти ключевым темам </a:t>
            </a:r>
            <a:r>
              <a:rPr lang="ru-RU" sz="2000" b="1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дата-аналитики</a:t>
            </a: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работа с текстовыми данными,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предобработка таблиц,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корреляция и проверка гипотез,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визуализация результатов,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кластеризация данных.</a:t>
            </a:r>
            <a:endParaRPr lang="ru-RU" sz="20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1144" y="3866541"/>
            <a:ext cx="2697162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0821" y="4860071"/>
            <a:ext cx="30178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8935" y="3218596"/>
            <a:ext cx="2987675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4222" y="3294796"/>
            <a:ext cx="3059136" cy="11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745865" y="4770682"/>
            <a:ext cx="2787446" cy="151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337807" y="6356810"/>
            <a:ext cx="32848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smtClean="0"/>
              <a:t>Рисунки сгенерированы </a:t>
            </a:r>
            <a:r>
              <a:rPr lang="ru-RU" sz="1000" dirty="0" err="1" smtClean="0"/>
              <a:t>нейросетью</a:t>
            </a:r>
            <a:r>
              <a:rPr lang="ru-RU" sz="1000" dirty="0" smtClean="0"/>
              <a:t>: </a:t>
            </a:r>
            <a:r>
              <a:rPr lang="en-US" sz="1000" dirty="0" smtClean="0"/>
              <a:t>https://www.krea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36833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391" y="6390529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660502" y="75067"/>
            <a:ext cx="884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Концептуализация логики исследования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908" y="706316"/>
            <a:ext cx="88450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5.1. Идея/цель</a:t>
            </a:r>
            <a:r>
              <a:rPr lang="ru-RU" sz="2200" b="1" dirty="0" smtClean="0">
                <a:solidFill>
                  <a:srgbClr val="666699"/>
                </a:solidFill>
              </a:rPr>
              <a:t> Продукта</a:t>
            </a:r>
            <a:endParaRPr lang="ru-RU" sz="2200" b="1" dirty="0">
              <a:solidFill>
                <a:srgbClr val="666699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07122" y="1225689"/>
            <a:ext cx="99734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000" b="1" u="sng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Целевая аудитория</a:t>
            </a: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– сильные студенты, которые быстро схватывают новый материал на парах и без труда справляются со стандартными заданиями в рамках общего темпа группы. 	</a:t>
            </a:r>
            <a:endParaRPr lang="ru-RU" sz="20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86799" y="2269560"/>
            <a:ext cx="4609755" cy="646331"/>
          </a:xfrm>
          <a:prstGeom prst="rect">
            <a:avLst/>
          </a:prstGeom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имеют продвинутый опыт (самостоятельно изучали </a:t>
            </a:r>
            <a:r>
              <a:rPr lang="ru-RU" b="1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Python</a:t>
            </a:r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10247" y="3098623"/>
            <a:ext cx="8537331" cy="923330"/>
          </a:xfrm>
          <a:prstGeom prst="rect">
            <a:avLst/>
          </a:prstGeom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к середине семестра им становится скучно: они вынуждены ждать, пока преподаватель разбирает типичные ошибки остальных, и не могут получить дополнительную нагрузку, соответствующую их уровню. </a:t>
            </a:r>
            <a:endParaRPr lang="ru-RU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20803" y="2249218"/>
            <a:ext cx="3130061" cy="646331"/>
          </a:xfrm>
          <a:prstGeom prst="rect">
            <a:avLst/>
          </a:prstGeom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обладают высокой </a:t>
            </a:r>
            <a:r>
              <a:rPr lang="ru-RU" b="1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обучаемостью</a:t>
            </a:r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, </a:t>
            </a:r>
            <a:endParaRPr lang="ru-RU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70606" y="4147839"/>
            <a:ext cx="8559397" cy="1200329"/>
          </a:xfrm>
          <a:prstGeom prst="rect">
            <a:avLst/>
          </a:prstGeom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Преподаватель не имеет возможности уделять индивидуальное внимание, его время и усилия поглощены работой со средними и отстающими студентами: именно они требуют постоянных пояснений, повторений и контроля. </a:t>
            </a:r>
            <a:endParaRPr lang="ru-RU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7737" y="2641768"/>
            <a:ext cx="2180148" cy="646331"/>
          </a:xfrm>
          <a:prstGeom prst="rect">
            <a:avLst/>
          </a:prstGeom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Характеристики студентов</a:t>
            </a:r>
            <a:endParaRPr lang="ru-RU" b="1" i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Левая фигурная скобка 16"/>
          <p:cNvSpPr/>
          <p:nvPr/>
        </p:nvSpPr>
        <p:spPr>
          <a:xfrm>
            <a:off x="2444262" y="2224454"/>
            <a:ext cx="228600" cy="1890346"/>
          </a:xfrm>
          <a:prstGeom prst="leftBrace">
            <a:avLst>
              <a:gd name="adj1" fmla="val 8333"/>
              <a:gd name="adj2" fmla="val 50465"/>
            </a:avLst>
          </a:prstGeom>
          <a:ln w="19050">
            <a:solidFill>
              <a:srgbClr val="66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5205046" y="2901462"/>
            <a:ext cx="211016" cy="237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9823938" y="2869223"/>
            <a:ext cx="211016" cy="237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917585" y="5384862"/>
            <a:ext cx="9973409" cy="923330"/>
          </a:xfrm>
          <a:prstGeom prst="rect">
            <a:avLst/>
          </a:prstGeom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Самые мотивированные и способные оказываются в «образовательном вакууме»: им не хватает сложных, нестандартных кейсов, исследовательских </a:t>
            </a:r>
            <a:r>
              <a:rPr lang="ru-RU" b="1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челленджей</a:t>
            </a:r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и обратной связи по их продвинутым решениям.</a:t>
            </a:r>
            <a:endParaRPr lang="ru-RU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4967" y="4359199"/>
            <a:ext cx="2180148" cy="646331"/>
          </a:xfrm>
          <a:prstGeom prst="rect">
            <a:avLst/>
          </a:prstGeom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Возможности преподавателя</a:t>
            </a:r>
            <a:endParaRPr lang="ru-RU" b="1" i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78069" y="5610637"/>
            <a:ext cx="1333500" cy="369332"/>
          </a:xfrm>
          <a:prstGeom prst="rect">
            <a:avLst/>
          </a:prstGeom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Итог</a:t>
            </a:r>
            <a:endParaRPr lang="ru-RU" b="1" i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3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391" y="6390529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85900" y="105508"/>
            <a:ext cx="884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Концептуализация логики исследования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908" y="706316"/>
            <a:ext cx="8845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5.1. Идея/цель Продукта</a:t>
            </a:r>
          </a:p>
          <a:p>
            <a:endParaRPr lang="ru-RU" sz="22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39153" y="1225689"/>
            <a:ext cx="574137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Цели:</a:t>
            </a:r>
            <a:endParaRPr lang="ru-RU" sz="2000" dirty="0" smtClean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предоставить студентам </a:t>
            </a: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бесконечный поток уникальных продвинутых заданий</a:t>
            </a:r>
            <a:r>
              <a:rPr lang="ru-RU" sz="20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(с синтезированными </a:t>
            </a:r>
            <a:r>
              <a:rPr lang="ru-RU" sz="2000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датасетами</a:t>
            </a:r>
            <a:r>
              <a:rPr lang="ru-RU" sz="20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, имеющими контролируемые паттерны, шумы и скрытые взаимосвязи);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автоматически проверять не только </a:t>
            </a: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код</a:t>
            </a:r>
            <a:r>
              <a:rPr lang="ru-RU" sz="20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, но и </a:t>
            </a: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логику рассуждений, корректность интерпретаций и обоснованность выводов</a:t>
            </a:r>
            <a:r>
              <a:rPr lang="ru-RU" sz="20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с помощью LLM (без использования жёстких тестов);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выдавать </a:t>
            </a:r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персонализированные подсказки</a:t>
            </a:r>
            <a:r>
              <a:rPr lang="ru-RU" sz="20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(не готовые ответы), направляя студента к самостоятельному исправлению ошибок и углублению анализа;</a:t>
            </a:r>
            <a:endParaRPr lang="ru-RU" sz="2000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90345"/>
            <a:ext cx="4450209" cy="3401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833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391" y="6390529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85900" y="105508"/>
            <a:ext cx="884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Концептуализация логики исследования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908" y="706316"/>
            <a:ext cx="8845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5.1. Идея/цель Продукта</a:t>
            </a:r>
          </a:p>
          <a:p>
            <a:endParaRPr lang="ru-RU" sz="22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85479" y="1164143"/>
            <a:ext cx="37396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Архитектура продукта:</a:t>
            </a:r>
            <a:endParaRPr lang="ru-RU" sz="2000" dirty="0" smtClean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75329" y="2017514"/>
            <a:ext cx="2646141" cy="4616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Преподаватель</a:t>
            </a:r>
            <a:endParaRPr lang="ru-RU" sz="24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136159" y="2046821"/>
            <a:ext cx="3012487" cy="4616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Студент</a:t>
            </a:r>
            <a:endParaRPr lang="ru-RU" sz="24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89674" y="3814077"/>
            <a:ext cx="1843109" cy="70788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ИИДА</a:t>
            </a:r>
            <a:endParaRPr lang="ru-RU" sz="40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963958" y="4798814"/>
            <a:ext cx="2382371" cy="4616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Модеус</a:t>
            </a:r>
            <a:endParaRPr lang="ru-RU" sz="24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Прямая со стрелкой 22"/>
          <p:cNvCxnSpPr>
            <a:stCxn id="12" idx="2"/>
            <a:endCxn id="14" idx="1"/>
          </p:cNvCxnSpPr>
          <p:nvPr/>
        </p:nvCxnSpPr>
        <p:spPr>
          <a:xfrm>
            <a:off x="3398400" y="2479179"/>
            <a:ext cx="2091274" cy="1688841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3306252" y="2931913"/>
            <a:ext cx="2144979" cy="646331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Требования к заданиям</a:t>
            </a:r>
            <a:endParaRPr lang="ru-RU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7042638" y="2488223"/>
            <a:ext cx="1477108" cy="1318846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969714" y="2946568"/>
            <a:ext cx="1470902" cy="646331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Генерация заданий</a:t>
            </a:r>
            <a:endParaRPr lang="ru-RU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5" name="Прямая со стрелкой 34"/>
          <p:cNvCxnSpPr>
            <a:stCxn id="16" idx="2"/>
          </p:cNvCxnSpPr>
          <p:nvPr/>
        </p:nvCxnSpPr>
        <p:spPr>
          <a:xfrm flipH="1">
            <a:off x="7332785" y="3485884"/>
            <a:ext cx="2098602" cy="426693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endCxn id="16" idx="2"/>
          </p:cNvCxnSpPr>
          <p:nvPr/>
        </p:nvCxnSpPr>
        <p:spPr>
          <a:xfrm flipH="1">
            <a:off x="9431387" y="2497015"/>
            <a:ext cx="20344" cy="988869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8695936" y="3116552"/>
            <a:ext cx="1470902" cy="369332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Работа</a:t>
            </a:r>
            <a:endParaRPr lang="ru-RU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0" name="Прямая со стрелкой 49"/>
          <p:cNvCxnSpPr>
            <a:stCxn id="14" idx="2"/>
            <a:endCxn id="20" idx="3"/>
          </p:cNvCxnSpPr>
          <p:nvPr/>
        </p:nvCxnSpPr>
        <p:spPr>
          <a:xfrm flipH="1">
            <a:off x="4346329" y="4521963"/>
            <a:ext cx="2064900" cy="507684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flipH="1">
            <a:off x="2567354" y="2479431"/>
            <a:ext cx="8792" cy="2303584"/>
          </a:xfrm>
          <a:prstGeom prst="straightConnector1">
            <a:avLst/>
          </a:prstGeom>
          <a:ln w="63500">
            <a:solidFill>
              <a:srgbClr val="99CC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endCxn id="13" idx="1"/>
          </p:cNvCxnSpPr>
          <p:nvPr/>
        </p:nvCxnSpPr>
        <p:spPr>
          <a:xfrm>
            <a:off x="4715607" y="2201008"/>
            <a:ext cx="3420552" cy="76646"/>
          </a:xfrm>
          <a:prstGeom prst="straightConnector1">
            <a:avLst/>
          </a:prstGeom>
          <a:ln w="63500">
            <a:solidFill>
              <a:srgbClr val="99CC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17806" y="4571999"/>
            <a:ext cx="2890263" cy="2109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833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391" y="6390529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85900" y="105508"/>
            <a:ext cx="884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5. Концептуализация логики исследования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908" y="706316"/>
            <a:ext cx="8845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5.2. Гипотеза исследования</a:t>
            </a:r>
          </a:p>
          <a:p>
            <a:endParaRPr lang="ru-RU" sz="22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07122" y="1225689"/>
            <a:ext cx="9973409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Проблема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– дефицит индивидуализации для продвинутых студентов и отсутствия у преподавателя времени на разработку и проверку нестандартных заданий.</a:t>
            </a:r>
          </a:p>
          <a:p>
            <a:pPr algn="just"/>
            <a:endParaRPr lang="ru-RU" sz="1400" dirty="0" smtClean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Гипотеза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Н₀: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Студенты, работающие с ИИДА (экспериментальная группа), </a:t>
            </a:r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не демонстрируют статистически значимых отличий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от контрольной группы (решающей статичные задания без ИИ-сопровождения) по следующим метрикам: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качество финальных отчётов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(глубина интерпретации, обоснованность выводов, </a:t>
            </a:r>
            <a:r>
              <a:rPr lang="ru-RU" sz="1400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креативность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подходов);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скорость адаптации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к новым типам данных (способность за меньшее число итераций находить эффективное решение);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400" b="1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метакогнитивная</a:t>
            </a:r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точность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(соответствие самооценки студента реальному уровню выполнения).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высокий показатель успеваемости и освоения материала </a:t>
            </a:r>
          </a:p>
          <a:p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Любые различия между группами объясняются </a:t>
            </a:r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случайной вариацией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или индивидуальными особенностями студентов, а не влиянием ИИДА.</a:t>
            </a:r>
          </a:p>
          <a:p>
            <a:endParaRPr lang="ru-RU" sz="1400" dirty="0" smtClean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H1: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Студенты, работающие с ИИДА (экспериментальная группа),  </a:t>
            </a:r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демонстрируют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статистически значимое улучшение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по следующим метрикам по сравнению с контрольной группой (решающей аналогичные по сложности, но статичные задания без ИИ-сопровождения):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качество финальных отчётов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(глубина интерпретации, обоснованность выводов, </a:t>
            </a:r>
            <a:r>
              <a:rPr lang="ru-RU" sz="1400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креативность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подходов);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скорость адаптации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к новым типам данных (способность за меньшее число итераций находить эффективное решение);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400" b="1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метакогнитивная</a:t>
            </a:r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точность</a:t>
            </a:r>
            <a:r>
              <a:rPr lang="ru-RU" sz="14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(соответствие самооценки студента реальному уровню выполнения).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4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высокий показатель успеваемости и освоения материала </a:t>
            </a:r>
          </a:p>
          <a:p>
            <a:pPr lvl="0" algn="just">
              <a:buFont typeface="Arial" pitchFamily="34" charset="0"/>
              <a:buChar char="•"/>
            </a:pPr>
            <a:endParaRPr lang="ru-RU" sz="1400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3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391" y="6390529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85900" y="105508"/>
            <a:ext cx="884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Концептуализация логики исследования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908" y="706316"/>
            <a:ext cx="8845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5.2. Гипотеза исследования</a:t>
            </a:r>
          </a:p>
          <a:p>
            <a:endParaRPr lang="ru-RU" sz="22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07122" y="1225689"/>
            <a:ext cx="997340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666699"/>
                </a:solidFill>
              </a:rPr>
              <a:t>Уточняющие </a:t>
            </a:r>
            <a:r>
              <a:rPr lang="ru-RU" sz="2000" b="1" dirty="0" err="1" smtClean="0">
                <a:solidFill>
                  <a:srgbClr val="666699"/>
                </a:solidFill>
              </a:rPr>
              <a:t>подгипотезы</a:t>
            </a:r>
            <a:r>
              <a:rPr lang="ru-RU" sz="2000" b="1" dirty="0" smtClean="0">
                <a:solidFill>
                  <a:srgbClr val="666699"/>
                </a:solidFill>
              </a:rPr>
              <a:t>:</a:t>
            </a:r>
            <a:endParaRPr lang="ru-RU" sz="2000" dirty="0" smtClean="0">
              <a:solidFill>
                <a:srgbClr val="666699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666699"/>
                </a:solidFill>
              </a:rPr>
              <a:t>Для студентов с </a:t>
            </a:r>
            <a:r>
              <a:rPr lang="ru-RU" sz="2000" b="1" dirty="0" smtClean="0">
                <a:solidFill>
                  <a:srgbClr val="666699"/>
                </a:solidFill>
              </a:rPr>
              <a:t>высоким исходным уровнем программирования</a:t>
            </a:r>
            <a:r>
              <a:rPr lang="ru-RU" sz="2000" dirty="0" smtClean="0">
                <a:solidFill>
                  <a:srgbClr val="666699"/>
                </a:solidFill>
              </a:rPr>
              <a:t> эффект от подсказок ИИДА будет максимальным (так как они быстрее воспринимают сложные паттерны).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666699"/>
                </a:solidFill>
              </a:rPr>
              <a:t>ИИДА особенно эффективен в темах, требующих </a:t>
            </a:r>
            <a:r>
              <a:rPr lang="ru-RU" sz="2000" b="1" dirty="0" smtClean="0">
                <a:solidFill>
                  <a:srgbClr val="666699"/>
                </a:solidFill>
              </a:rPr>
              <a:t>интерпретации</a:t>
            </a:r>
            <a:r>
              <a:rPr lang="ru-RU" sz="2000" dirty="0" smtClean="0">
                <a:solidFill>
                  <a:srgbClr val="666699"/>
                </a:solidFill>
              </a:rPr>
              <a:t> (корреляция, кластеризация, визуализация), где важен не только код, но и содержательный вывод.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666699"/>
                </a:solidFill>
              </a:rPr>
              <a:t>Повторное обращение к симулятору снижает количество </a:t>
            </a:r>
            <a:r>
              <a:rPr lang="ru-RU" sz="2000" b="1" dirty="0" smtClean="0">
                <a:solidFill>
                  <a:srgbClr val="666699"/>
                </a:solidFill>
              </a:rPr>
              <a:t>типичных ошибок</a:t>
            </a:r>
            <a:r>
              <a:rPr lang="ru-RU" sz="2000" dirty="0" smtClean="0">
                <a:solidFill>
                  <a:srgbClr val="666699"/>
                </a:solidFill>
              </a:rPr>
              <a:t> (например, неправильная обработка пропусков, неверный выбор метрики расстояния) уже после 3–4 выполненных заданий.</a:t>
            </a:r>
            <a:endParaRPr lang="ru-RU" sz="2000" dirty="0">
              <a:solidFill>
                <a:srgbClr val="666699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09558" y="3612050"/>
            <a:ext cx="4188557" cy="2748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833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849746" y="1190521"/>
            <a:ext cx="104307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1. Для студента (сильного и </a:t>
            </a:r>
            <a:r>
              <a:rPr lang="ru-RU" sz="1600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перспективного</a:t>
            </a:r>
            <a:r>
              <a:rPr lang="ru-RU" sz="16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):</a:t>
            </a:r>
            <a:endParaRPr lang="ru-RU" sz="1600" dirty="0" smtClean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Интеллектуальный вызов</a:t>
            </a:r>
            <a:r>
              <a:rPr lang="ru-RU" sz="16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– задания генерируются не по шаблону, а с учётом скрытых зависимостей, аномалий и нелинейностей, что вынуждает выходить за пределы стандартных решений.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Персональная траектория</a:t>
            </a:r>
            <a:r>
              <a:rPr lang="ru-RU" sz="16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– сложность и фокус задач подстраиваются под прогресс студента (например, сначала простые корреляции, затем – с выбросами, затем – с искажающими факторами).</a:t>
            </a:r>
          </a:p>
          <a:p>
            <a:endParaRPr lang="ru-RU" sz="1600" b="1" dirty="0" smtClean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2. Для преподавателя:</a:t>
            </a:r>
            <a:endParaRPr lang="ru-RU" sz="1600" dirty="0" smtClean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Автоматизация проверки открытых аналитических заданий</a:t>
            </a:r>
            <a:r>
              <a:rPr lang="ru-RU" sz="1600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– ИИДА берёт на себя 80% рутины, что позволяет преподавателю сосредоточиться на живых дискуссиях и разборе сложных случаев.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30530" y="6267436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85900" y="105508"/>
            <a:ext cx="884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5. Концептуализация логики исследования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907" y="706316"/>
            <a:ext cx="10108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5.3. Новация Продукта (польза для студента/для преподавателя/для вуза)</a:t>
            </a:r>
            <a:endParaRPr lang="ru-RU" sz="20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5954" y="3876481"/>
            <a:ext cx="4446208" cy="225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833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391" y="6390529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85900" y="105508"/>
            <a:ext cx="884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Концептуализация логики исследования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908" y="706316"/>
            <a:ext cx="103280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5.4. </a:t>
            </a:r>
            <a:r>
              <a:rPr lang="ru-RU" sz="2000" b="1" dirty="0" smtClean="0">
                <a:solidFill>
                  <a:srgbClr val="666699"/>
                </a:solidFill>
              </a:rPr>
              <a:t>Обоснование выбора ИИ-инструмента для решения исследовательской проблемы </a:t>
            </a:r>
          </a:p>
          <a:p>
            <a:endParaRPr lang="ru-RU" sz="2000" b="1" dirty="0" smtClean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85479" y="1296023"/>
            <a:ext cx="5032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Инструменты для реализации:</a:t>
            </a:r>
            <a:endParaRPr lang="ru-RU" sz="2000" dirty="0" smtClean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59532" y="2414436"/>
            <a:ext cx="31555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</a:rPr>
              <a:t>Генерация данных</a:t>
            </a:r>
            <a:endParaRPr lang="ru-RU" b="1" dirty="0">
              <a:solidFill>
                <a:srgbClr val="666699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08985" y="2421334"/>
            <a:ext cx="31555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</a:rPr>
              <a:t>Проверка и оценка</a:t>
            </a:r>
            <a:endParaRPr lang="ru-RU" b="1" dirty="0">
              <a:solidFill>
                <a:srgbClr val="666699"/>
              </a:solidFill>
            </a:endParaRPr>
          </a:p>
        </p:txBody>
      </p:sp>
      <p:cxnSp>
        <p:nvCxnSpPr>
          <p:cNvPr id="15" name="Прямая со стрелкой 14"/>
          <p:cNvCxnSpPr>
            <a:stCxn id="10" idx="3"/>
            <a:endCxn id="13" idx="1"/>
          </p:cNvCxnSpPr>
          <p:nvPr/>
        </p:nvCxnSpPr>
        <p:spPr>
          <a:xfrm>
            <a:off x="4515109" y="2599102"/>
            <a:ext cx="2893876" cy="689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36839" y="3434344"/>
            <a:ext cx="31555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</a:rPr>
              <a:t>Инструменты</a:t>
            </a:r>
            <a:endParaRPr lang="ru-RU" b="1" dirty="0">
              <a:solidFill>
                <a:srgbClr val="666699"/>
              </a:solidFill>
            </a:endParaRPr>
          </a:p>
        </p:txBody>
      </p:sp>
      <p:cxnSp>
        <p:nvCxnSpPr>
          <p:cNvPr id="18" name="Прямая со стрелкой 17"/>
          <p:cNvCxnSpPr>
            <a:stCxn id="16" idx="0"/>
          </p:cNvCxnSpPr>
          <p:nvPr/>
        </p:nvCxnSpPr>
        <p:spPr>
          <a:xfrm flipV="1">
            <a:off x="6014628" y="2655277"/>
            <a:ext cx="8103" cy="779067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14340"/>
            <a:ext cx="3710354" cy="344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01098" y="3380726"/>
            <a:ext cx="2555631" cy="347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833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391" y="6390529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29636" y="11248"/>
            <a:ext cx="10260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6.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 Описание этапов и сроков проведения эксперимента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61981" y="1173514"/>
            <a:ext cx="31555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</a:rPr>
              <a:t>1. Подготовительный </a:t>
            </a:r>
            <a:endParaRPr lang="ru-RU" b="1" dirty="0">
              <a:solidFill>
                <a:srgbClr val="66669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79050" y="2046366"/>
            <a:ext cx="31555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</a:rPr>
              <a:t>2. </a:t>
            </a:r>
            <a:r>
              <a:rPr lang="ru-RU" b="1" dirty="0" err="1" smtClean="0">
                <a:solidFill>
                  <a:srgbClr val="666699"/>
                </a:solidFill>
              </a:rPr>
              <a:t>Пилотное</a:t>
            </a:r>
            <a:r>
              <a:rPr lang="ru-RU" b="1" dirty="0" smtClean="0">
                <a:solidFill>
                  <a:srgbClr val="666699"/>
                </a:solidFill>
              </a:rPr>
              <a:t> тестирование</a:t>
            </a:r>
            <a:endParaRPr lang="ru-RU" b="1" dirty="0">
              <a:solidFill>
                <a:srgbClr val="666699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25079" y="3017830"/>
            <a:ext cx="315557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</a:rPr>
              <a:t>3. Основной этап</a:t>
            </a:r>
            <a:endParaRPr lang="ru-RU" b="1" dirty="0">
              <a:solidFill>
                <a:srgbClr val="66669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1113" y="3993431"/>
            <a:ext cx="315557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</a:rPr>
              <a:t>4. Заключительный (анализ и рефлексия)</a:t>
            </a:r>
            <a:endParaRPr lang="ru-RU" b="1" dirty="0">
              <a:solidFill>
                <a:srgbClr val="666699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2734408" y="1468316"/>
            <a:ext cx="641838" cy="34289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766738" y="859922"/>
            <a:ext cx="204912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</a:rPr>
              <a:t>Сентябрь 2026</a:t>
            </a:r>
            <a:endParaRPr lang="ru-RU" b="1" dirty="0">
              <a:solidFill>
                <a:srgbClr val="66669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42230" y="5021614"/>
            <a:ext cx="204912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666699"/>
                </a:solidFill>
              </a:rPr>
              <a:t>Июнь 2027</a:t>
            </a:r>
            <a:endParaRPr lang="ru-RU" b="1" dirty="0">
              <a:solidFill>
                <a:srgbClr val="666699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1815" y="1529862"/>
            <a:ext cx="2840715" cy="333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833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63476" y="6390529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82228" y="122626"/>
            <a:ext cx="9763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7.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Оценка конечного результата от внедрения ИИ.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09295" y="1188054"/>
            <a:ext cx="997340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Оценка итогового эффекта по двум уровням: студент → преподаватель.</a:t>
            </a:r>
          </a:p>
          <a:p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Для каждого уровня следует определить конкретные измеримые индикаторы и способы сбора данных.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Уровень студента:</a:t>
            </a:r>
          </a:p>
          <a:p>
            <a:pPr marL="342900" indent="-342900"/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- удовлетворенность и вовлеченность</a:t>
            </a:r>
          </a:p>
          <a:p>
            <a:pPr marL="342900" indent="-342900"/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- уровень освоения сложных тем</a:t>
            </a:r>
          </a:p>
          <a:p>
            <a:pPr marL="342900" indent="-342900"/>
            <a:endParaRPr lang="ru-RU" b="1" dirty="0" smtClean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ru-RU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2. Уровень преподавателя</a:t>
            </a:r>
          </a:p>
          <a:p>
            <a:pPr marL="342900" indent="-342900"/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- экономия времени на проверку дополнительных заданий</a:t>
            </a:r>
            <a:endParaRPr lang="ru-RU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5615" y="4410368"/>
            <a:ext cx="6277219" cy="1955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833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391" y="6390529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85900" y="105508"/>
            <a:ext cx="884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7.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Оценка конечного результата от внедрения ИИ</a:t>
            </a:r>
            <a:endParaRPr lang="ru-RU" sz="24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62039" y="930199"/>
            <a:ext cx="3355388" cy="70788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Ключевой итоговый продукт</a:t>
            </a:r>
            <a:endParaRPr lang="ru-RU" sz="20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57642" y="2166982"/>
            <a:ext cx="3129718" cy="1477328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1. Рабочий прототип ИИДА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– интегрированный в </a:t>
            </a:r>
            <a:r>
              <a:rPr lang="ru-RU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Jupyter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Notebook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ru-RU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Moodle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, готовый к тиражированию.</a:t>
            </a:r>
            <a:endParaRPr lang="ru-RU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06299" y="1985274"/>
            <a:ext cx="4524764" cy="1754326"/>
          </a:xfrm>
          <a:prstGeom prst="rect">
            <a:avLst/>
          </a:prstGeom>
          <a:solidFill>
            <a:srgbClr val="CCECFF"/>
          </a:solidFill>
          <a:ln w="15875">
            <a:solidFill>
              <a:srgbClr val="666699"/>
            </a:solidFill>
            <a:prstDash val="lgDash"/>
          </a:ln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2. Статистически подтверждённый отчёт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о том, что использование ИИДА повышает качество аналитических работ сильных студентов, ускоряет их адаптацию и развивает </a:t>
            </a:r>
            <a:r>
              <a:rPr lang="ru-RU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метакогнитивные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навыки</a:t>
            </a:r>
            <a:endParaRPr lang="ru-RU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6945922" y="1635370"/>
            <a:ext cx="2110155" cy="342899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10" idx="0"/>
          </p:cNvCxnSpPr>
          <p:nvPr/>
        </p:nvCxnSpPr>
        <p:spPr>
          <a:xfrm flipH="1">
            <a:off x="2822501" y="1670538"/>
            <a:ext cx="1740707" cy="496444"/>
          </a:xfrm>
          <a:prstGeom prst="straightConnector1">
            <a:avLst/>
          </a:prstGeom>
          <a:ln w="63500">
            <a:solidFill>
              <a:srgbClr val="99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7432" y="4085174"/>
            <a:ext cx="3078650" cy="2104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833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391" y="6390529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85900" y="105508"/>
            <a:ext cx="884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8.</a:t>
            </a:r>
            <a:r>
              <a:rPr lang="ru-RU" sz="2400" b="1" dirty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Содержание </a:t>
            </a:r>
            <a:r>
              <a:rPr lang="ru-RU" sz="2400" b="1" dirty="0" err="1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техзадания</a:t>
            </a:r>
            <a:endParaRPr lang="ru-RU" sz="2400" b="1" dirty="0">
              <a:solidFill>
                <a:srgbClr val="002060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57653" y="522304"/>
            <a:ext cx="997340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666699"/>
                </a:solidFill>
              </a:rPr>
              <a:t>ТЕХНИЧЕСКОЕ ЗАДАНИЕ НА РАЗРАБОТКУ ПРОГРАММНОГО МОДУЛЯ «ИИДА»</a:t>
            </a:r>
            <a:endParaRPr lang="ru-RU" sz="2200" dirty="0">
              <a:solidFill>
                <a:srgbClr val="6666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19198" y="961921"/>
            <a:ext cx="997340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Наименование продукта: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ИИДА (ИИ в </a:t>
            </a:r>
            <a:r>
              <a:rPr lang="ru-RU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Дата-Аналитике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) — автономный </a:t>
            </a:r>
            <a:r>
              <a:rPr lang="ru-RU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ИИ-симулятор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для генерации и проверки исследовательских задач по </a:t>
            </a:r>
            <a:r>
              <a:rPr lang="ru-RU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дата-аналитике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Среда работы: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Jupyter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Notebook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(локально или на сервере </a:t>
            </a:r>
            <a:r>
              <a:rPr lang="ru-RU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JupyterHub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), интегрированный с системой управления обучением </a:t>
            </a:r>
            <a:r>
              <a:rPr lang="ru-RU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Moodle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Целевая аудитория: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сильные студенты, владеющие </a:t>
            </a:r>
            <a:r>
              <a:rPr lang="ru-RU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Python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на продвинутом уровне, быстро осваивающие новый материал и нуждающиеся в дополнительных нестандартных задачах.</a:t>
            </a:r>
          </a:p>
          <a:p>
            <a:r>
              <a:rPr lang="ru-RU" b="1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Сроки разработки: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 сентябрь 2026 – февраль 2027 года (</a:t>
            </a:r>
            <a:r>
              <a:rPr lang="ru-RU" dirty="0" err="1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пилотный</a:t>
            </a:r>
            <a:r>
              <a:rPr lang="ru-RU" dirty="0" smtClean="0">
                <a:solidFill>
                  <a:srgbClr val="666699"/>
                </a:solidFill>
                <a:latin typeface="Arial" pitchFamily="34" charset="0"/>
                <a:cs typeface="Arial" pitchFamily="34" charset="0"/>
              </a:rPr>
              <a:t> запуск — до конца февраля, основной этап — март–июнь 2027).</a:t>
            </a:r>
            <a:endParaRPr lang="ru-RU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3429" y="3927792"/>
            <a:ext cx="3661385" cy="2437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8333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391" y="6390529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85899" y="105508"/>
            <a:ext cx="10260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9.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Общие характеристики групп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697501"/>
              </p:ext>
            </p:extLst>
          </p:nvPr>
        </p:nvGraphicFramePr>
        <p:xfrm>
          <a:off x="644892" y="1026681"/>
          <a:ext cx="9936660" cy="5048326"/>
        </p:xfrm>
        <a:graphic>
          <a:graphicData uri="http://schemas.openxmlformats.org/drawingml/2006/table">
            <a:tbl>
              <a:tblPr firstRow="1" firstCol="1" bandRow="1"/>
              <a:tblGrid>
                <a:gridCol w="2531445">
                  <a:extLst>
                    <a:ext uri="{9D8B030D-6E8A-4147-A177-3AD203B41FA5}">
                      <a16:colId xmlns:a16="http://schemas.microsoft.com/office/drawing/2014/main" val="82044182"/>
                    </a:ext>
                  </a:extLst>
                </a:gridCol>
                <a:gridCol w="3738481">
                  <a:extLst>
                    <a:ext uri="{9D8B030D-6E8A-4147-A177-3AD203B41FA5}">
                      <a16:colId xmlns:a16="http://schemas.microsoft.com/office/drawing/2014/main" val="1832210459"/>
                    </a:ext>
                  </a:extLst>
                </a:gridCol>
                <a:gridCol w="3666734">
                  <a:extLst>
                    <a:ext uri="{9D8B030D-6E8A-4147-A177-3AD203B41FA5}">
                      <a16:colId xmlns:a16="http://schemas.microsoft.com/office/drawing/2014/main" val="3441752117"/>
                    </a:ext>
                  </a:extLst>
                </a:gridCol>
              </a:tblGrid>
              <a:tr h="560313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Экспериментальная группа (ЭГ)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2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Контрольная группа (КГ)</a:t>
                      </a:r>
                      <a:endParaRPr lang="ru-RU" sz="2000" b="1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2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815100"/>
                  </a:ext>
                </a:extLst>
              </a:tr>
              <a:tr h="77070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Исходный уровень подготовки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Сильные студенты, владеющие </a:t>
                      </a:r>
                      <a:r>
                        <a:rPr lang="ru-RU" sz="22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Python</a:t>
                      </a:r>
                      <a:r>
                        <a:rPr lang="ru-RU" sz="2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на продвинутом уровне</a:t>
                      </a:r>
                      <a:endParaRPr lang="ru-RU" sz="2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2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Студенты с любым уровнем владения </a:t>
                      </a:r>
                      <a:r>
                        <a:rPr lang="ru-RU" sz="2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Python</a:t>
                      </a:r>
                      <a:r>
                        <a:rPr lang="ru-RU" sz="2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2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2" marR="0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3627781"/>
                  </a:ext>
                </a:extLst>
              </a:tr>
              <a:tr h="98232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освоения материала</a:t>
                      </a:r>
                    </a:p>
                  </a:txBody>
                  <a:tcPr marL="0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Быстро схватывают новый материал, справляются со стандартными заданиями без труда</a:t>
                      </a:r>
                      <a:endParaRPr lang="ru-RU" sz="2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2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Студенты вне зависимости от уровня подготовки</a:t>
                      </a:r>
                      <a:endParaRPr lang="ru-RU" sz="2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2" marR="0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586791"/>
                  </a:ext>
                </a:extLst>
              </a:tr>
              <a:tr h="34747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</a:t>
                      </a:r>
                    </a:p>
                  </a:txBody>
                  <a:tcPr marL="0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~15–20 </a:t>
                      </a:r>
                      <a:r>
                        <a:rPr lang="ru-RU" sz="2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2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2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~15–20 человек</a:t>
                      </a:r>
                      <a:endParaRPr lang="ru-RU" sz="2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9762" marR="0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1738631"/>
                  </a:ext>
                </a:extLst>
              </a:tr>
              <a:tr h="80191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Среда выполнения заданий</a:t>
                      </a: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Jupyter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Notebook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 интегрированным ИИДА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Jupyter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Notebook</a:t>
                      </a: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(без ИИДА)</a:t>
                      </a: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8271202"/>
                  </a:ext>
                </a:extLst>
              </a:tr>
              <a:tr h="112211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выполнения</a:t>
                      </a: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Одинаковый период проведения эксперимента (апрель–май 2027)</a:t>
                      </a: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Время выполнения</a:t>
                      </a: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68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80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391" y="6390529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85899" y="105508"/>
            <a:ext cx="10260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9.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Различия в инструментальной среде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032899"/>
              </p:ext>
            </p:extLst>
          </p:nvPr>
        </p:nvGraphicFramePr>
        <p:xfrm>
          <a:off x="577515" y="756472"/>
          <a:ext cx="11169006" cy="5683035"/>
        </p:xfrm>
        <a:graphic>
          <a:graphicData uri="http://schemas.openxmlformats.org/drawingml/2006/table">
            <a:tbl>
              <a:tblPr firstRow="1" firstCol="1" bandRow="1"/>
              <a:tblGrid>
                <a:gridCol w="2964339">
                  <a:extLst>
                    <a:ext uri="{9D8B030D-6E8A-4147-A177-3AD203B41FA5}">
                      <a16:colId xmlns:a16="http://schemas.microsoft.com/office/drawing/2014/main" val="82044182"/>
                    </a:ext>
                  </a:extLst>
                </a:gridCol>
                <a:gridCol w="4083184">
                  <a:extLst>
                    <a:ext uri="{9D8B030D-6E8A-4147-A177-3AD203B41FA5}">
                      <a16:colId xmlns:a16="http://schemas.microsoft.com/office/drawing/2014/main" val="1832210459"/>
                    </a:ext>
                  </a:extLst>
                </a:gridCol>
                <a:gridCol w="4121483">
                  <a:extLst>
                    <a:ext uri="{9D8B030D-6E8A-4147-A177-3AD203B41FA5}">
                      <a16:colId xmlns:a16="http://schemas.microsoft.com/office/drawing/2014/main" val="3441752117"/>
                    </a:ext>
                  </a:extLst>
                </a:gridCol>
              </a:tblGrid>
              <a:tr h="57796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</a:p>
                  </a:txBody>
                  <a:tcPr marL="0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Экспериментальная группа (ЭГ)</a:t>
                      </a:r>
                    </a:p>
                  </a:txBody>
                  <a:tcPr marL="119762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Контрольная группа (КГ)</a:t>
                      </a:r>
                    </a:p>
                  </a:txBody>
                  <a:tcPr marL="119762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815100"/>
                  </a:ext>
                </a:extLst>
              </a:tr>
              <a:tr h="62002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ИИ-ассистента</a:t>
                      </a: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— LLM-агент, встроенный в </a:t>
                      </a:r>
                      <a:r>
                        <a:rPr lang="ru-RU" sz="2200" b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Notebook</a:t>
                      </a:r>
                      <a:endParaRPr lang="ru-RU" sz="22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3627781"/>
                  </a:ext>
                </a:extLst>
              </a:tr>
              <a:tr h="620020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Персональный наставник</a:t>
                      </a: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— ИИДА выступает в роли </a:t>
                      </a:r>
                      <a:r>
                        <a:rPr lang="ru-RU" sz="2200" b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тьютора</a:t>
                      </a:r>
                      <a:endParaRPr lang="ru-RU" sz="22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Нет — только преподаватель на занятиях</a:t>
                      </a: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8873310"/>
                  </a:ext>
                </a:extLst>
              </a:tr>
              <a:tr h="84058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Генерация заданий</a:t>
                      </a: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Автоматическая, уникальная для каждого студента </a:t>
                      </a:r>
                      <a:r>
                        <a:rPr lang="ru-RU" sz="22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(генератор заданий ИИДА)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Статичные задания, одинаковые для всех студентов</a:t>
                      </a: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586791"/>
                  </a:ext>
                </a:extLst>
              </a:tr>
              <a:tr h="1061150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подсказок</a:t>
                      </a: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— персонализированные пошаговые подсказки от </a:t>
                      </a: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ИИДА</a:t>
                      </a:r>
                      <a:endParaRPr lang="ru-RU" sz="22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Нет — только консультации преподавателя (общие для группы)</a:t>
                      </a: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1738631"/>
                  </a:ext>
                </a:extLst>
              </a:tr>
              <a:tr h="39469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 подсказок</a:t>
                      </a: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Диалоговые (вопросы)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Отсутствуют</a:t>
                      </a: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500176"/>
                  </a:ext>
                </a:extLst>
              </a:tr>
              <a:tr h="1202633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решений</a:t>
                      </a: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Автоматическая — LLM оценивает код, логику, интерпретации и визуализации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Ручная — преподаватель проверяет все работы</a:t>
                      </a: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8271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681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391" y="6390529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85899" y="105508"/>
            <a:ext cx="10260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9.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Различия в содержании заданий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16262"/>
              </p:ext>
            </p:extLst>
          </p:nvPr>
        </p:nvGraphicFramePr>
        <p:xfrm>
          <a:off x="529390" y="1168315"/>
          <a:ext cx="11386686" cy="4854951"/>
        </p:xfrm>
        <a:graphic>
          <a:graphicData uri="http://schemas.openxmlformats.org/drawingml/2006/table">
            <a:tbl>
              <a:tblPr firstRow="1" firstCol="1" bandRow="1"/>
              <a:tblGrid>
                <a:gridCol w="3127306">
                  <a:extLst>
                    <a:ext uri="{9D8B030D-6E8A-4147-A177-3AD203B41FA5}">
                      <a16:colId xmlns:a16="http://schemas.microsoft.com/office/drawing/2014/main" val="82044182"/>
                    </a:ext>
                  </a:extLst>
                </a:gridCol>
                <a:gridCol w="4290348">
                  <a:extLst>
                    <a:ext uri="{9D8B030D-6E8A-4147-A177-3AD203B41FA5}">
                      <a16:colId xmlns:a16="http://schemas.microsoft.com/office/drawing/2014/main" val="1832210459"/>
                    </a:ext>
                  </a:extLst>
                </a:gridCol>
                <a:gridCol w="3969032">
                  <a:extLst>
                    <a:ext uri="{9D8B030D-6E8A-4147-A177-3AD203B41FA5}">
                      <a16:colId xmlns:a16="http://schemas.microsoft.com/office/drawing/2014/main" val="3441752117"/>
                    </a:ext>
                  </a:extLst>
                </a:gridCol>
              </a:tblGrid>
              <a:tr h="52099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</a:p>
                  </a:txBody>
                  <a:tcPr marL="0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Экспериментальная группа (ЭГ)</a:t>
                      </a:r>
                    </a:p>
                  </a:txBody>
                  <a:tcPr marL="119762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Контрольная группа (КГ)</a:t>
                      </a:r>
                    </a:p>
                  </a:txBody>
                  <a:tcPr marL="119762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815100"/>
                  </a:ext>
                </a:extLst>
              </a:tr>
              <a:tr h="74989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Набор тем</a:t>
                      </a: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тем (тексты, предобработка, корреляция, визуализация, кластеризация)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 темы в рамках дисциплины ДА</a:t>
                      </a:r>
                      <a:endParaRPr lang="ru-RU" sz="22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586791"/>
                  </a:ext>
                </a:extLst>
              </a:tr>
              <a:tr h="74989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Адаптивность</a:t>
                      </a: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Сложность и фокус задач подстраиваются под прогресс студента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Фиксированная сложность для всей группы</a:t>
                      </a: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8271202"/>
                  </a:ext>
                </a:extLst>
              </a:tr>
              <a:tr h="1143432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Обратная связь</a:t>
                      </a: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Мгновенная — после каждой попытки ИИДА даёт комментарии и подсказки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Предоставляется с задержкой — преподаватель проверяет работы в рамках установленного регламента учебного процесса.</a:t>
                      </a:r>
                      <a:endParaRPr lang="ru-RU" sz="22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1452967"/>
                  </a:ext>
                </a:extLst>
              </a:tr>
              <a:tr h="996849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Кто оценивает</a:t>
                      </a: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LLM-ассистент (автоматически)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Преподаватель (вручную)</a:t>
                      </a: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968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62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391" y="6390529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85899" y="105508"/>
            <a:ext cx="10260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10.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 Потенциальные проблемы, факторы и риски</a:t>
            </a:r>
            <a:endParaRPr lang="ru-RU" sz="2400" b="1" i="1" dirty="0">
              <a:solidFill>
                <a:srgbClr val="002060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520758"/>
              </p:ext>
            </p:extLst>
          </p:nvPr>
        </p:nvGraphicFramePr>
        <p:xfrm>
          <a:off x="105879" y="667862"/>
          <a:ext cx="12002994" cy="5641787"/>
        </p:xfrm>
        <a:graphic>
          <a:graphicData uri="http://schemas.openxmlformats.org/drawingml/2006/table">
            <a:tbl>
              <a:tblPr firstRow="1" firstCol="1" bandRow="1"/>
              <a:tblGrid>
                <a:gridCol w="2609612">
                  <a:extLst>
                    <a:ext uri="{9D8B030D-6E8A-4147-A177-3AD203B41FA5}">
                      <a16:colId xmlns:a16="http://schemas.microsoft.com/office/drawing/2014/main" val="82044182"/>
                    </a:ext>
                  </a:extLst>
                </a:gridCol>
                <a:gridCol w="4996873">
                  <a:extLst>
                    <a:ext uri="{9D8B030D-6E8A-4147-A177-3AD203B41FA5}">
                      <a16:colId xmlns:a16="http://schemas.microsoft.com/office/drawing/2014/main" val="1832210459"/>
                    </a:ext>
                  </a:extLst>
                </a:gridCol>
                <a:gridCol w="4396509">
                  <a:extLst>
                    <a:ext uri="{9D8B030D-6E8A-4147-A177-3AD203B41FA5}">
                      <a16:colId xmlns:a16="http://schemas.microsoft.com/office/drawing/2014/main" val="3441752117"/>
                    </a:ext>
                  </a:extLst>
                </a:gridCol>
              </a:tblGrid>
              <a:tr h="41551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b="1" kern="1200" dirty="0" smtClean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Риск	</a:t>
                      </a:r>
                      <a:endParaRPr lang="ru-RU" sz="1900" b="1" kern="12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b="1" kern="1200" dirty="0" smtClean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Описание</a:t>
                      </a:r>
                      <a:endParaRPr lang="ru-RU" sz="1900" b="1" kern="12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9762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b="1" kern="1200" dirty="0" smtClean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Способы минимизации</a:t>
                      </a:r>
                      <a:endParaRPr lang="ru-RU" sz="1900" b="1" kern="12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9762" marR="119762" marT="74851" marB="748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815100"/>
                  </a:ext>
                </a:extLst>
              </a:tr>
              <a:tr h="64151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Нестабильная работа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LLM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Задержки ответов, некорректность ответов при обращении к ИИ-симулятор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Реализовать механизм повторных запросов (</a:t>
                      </a:r>
                      <a:r>
                        <a:rPr lang="ru-RU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retry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с экспоненциальной задержкой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586791"/>
                  </a:ext>
                </a:extLst>
              </a:tr>
              <a:tr h="8121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Ошибки в генераторе заданий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Некорректная генерация </a:t>
                      </a:r>
                      <a:r>
                        <a:rPr lang="ru-RU" sz="1600" b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датасетов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1" i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невалидные</a:t>
                      </a:r>
                      <a:r>
                        <a:rPr lang="ru-RU" sz="16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данные,</a:t>
                      </a:r>
                      <a:r>
                        <a:rPr lang="ru-RU" sz="1600" b="1" i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ошибки синтаксиса, </a:t>
                      </a:r>
                      <a:r>
                        <a:rPr lang="ru-RU" sz="16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 контролируемых параметров)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Реализовать </a:t>
                      </a:r>
                      <a:r>
                        <a:rPr lang="ru-RU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валидацию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сгенерированных </a:t>
                      </a:r>
                      <a:r>
                        <a:rPr lang="ru-RU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датасетов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ввести дополнительные проверки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8271202"/>
                  </a:ext>
                </a:extLst>
              </a:tr>
              <a:tr h="581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Потеря логов и данных эксперимента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Сбой в хранилище,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потеря 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журнала действий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студентов …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Предусмотреть восстановление данных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315227"/>
                  </a:ext>
                </a:extLst>
              </a:tr>
              <a:tr h="8721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 «новизны» в экспериментальной группе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Повышенная мотивация студентов из-за использования новой технологии, а не из-за её эффективности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Провести экспериментальный опрос/инструктаж; учесть эффект новизны в интерпретации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9388546"/>
                  </a:ext>
                </a:extLst>
              </a:tr>
              <a:tr h="581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Влияние исходного уровня на результат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Различия в начальной подготовке студентов могут маскировать эффект от ИИДА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Провести пред-тестирование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9471299"/>
                  </a:ext>
                </a:extLst>
              </a:tr>
              <a:tr h="6415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мотивация студентов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КГ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Студенты КГ могут чувствовать себя обделёнными, зная, что ЭГ получает больше ресурсов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Информировать КГ, что они получат доступ к ИИДА после завершения эксперимента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9795345"/>
                  </a:ext>
                </a:extLst>
              </a:tr>
              <a:tr h="8362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Некорректная интерпретация визуализаций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LLM может неадекватно оценивать качество графиков, если они не описаны текстом</a:t>
                      </a:r>
                    </a:p>
                  </a:txBody>
                  <a:tcPr marL="101600" marR="1016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Требовать от студентов текстовых пояснений к визуализациям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565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931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7222" y="6213254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15636" y="54176"/>
            <a:ext cx="11593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rial" pitchFamily="34" charset="0"/>
              </a:rPr>
              <a:t>11.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О</a:t>
            </a:r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ЖИДАЕМЫЙ ЭФФЕКТ ОТ ЭКСПЕРИМЕНТА ПО ВНЕДРЕНИЮ </a:t>
            </a: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ИИДА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254" y="1113106"/>
            <a:ext cx="11277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r>
              <a:rPr lang="ru-RU" sz="2800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сильные студенты перестают попадать в «образовательный вакуум</a:t>
            </a:r>
            <a:r>
              <a:rPr lang="ru-RU" sz="2800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»</a:t>
            </a:r>
          </a:p>
          <a:p>
            <a:pPr marL="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endParaRPr lang="ru-RU" sz="2800" b="1" dirty="0" smtClean="0">
              <a:solidFill>
                <a:srgbClr val="666699"/>
              </a:solidFill>
              <a:latin typeface="Arial Black" panose="020B0A04020102020204" pitchFamily="34" charset="0"/>
              <a:cs typeface="Arial" pitchFamily="34" charset="0"/>
            </a:endParaRPr>
          </a:p>
          <a:p>
            <a:pPr marL="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преподаватель </a:t>
            </a:r>
            <a:r>
              <a:rPr lang="ru-RU" sz="2800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перестаёт быть «заложником» проверки рутинных работ и получает инструмент для адресной работы с сильными </a:t>
            </a:r>
            <a:r>
              <a:rPr lang="ru-RU" sz="2800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студентами.</a:t>
            </a:r>
          </a:p>
          <a:p>
            <a:pPr marL="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endParaRPr lang="ru-RU" sz="2800" b="1" dirty="0" smtClean="0">
              <a:solidFill>
                <a:srgbClr val="666699"/>
              </a:solidFill>
              <a:latin typeface="Arial Black" panose="020B0A04020102020204" pitchFamily="34" charset="0"/>
              <a:cs typeface="Arial" pitchFamily="34" charset="0"/>
            </a:endParaRPr>
          </a:p>
          <a:p>
            <a:pPr marL="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вуз </a:t>
            </a:r>
            <a:r>
              <a:rPr lang="ru-RU" sz="2800" b="1" dirty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получает масштабируемое инновационное решение для работы с «золотым фондом» </a:t>
            </a:r>
            <a:r>
              <a:rPr lang="ru-RU" sz="2800" b="1" dirty="0" smtClean="0">
                <a:solidFill>
                  <a:srgbClr val="666699"/>
                </a:solidFill>
                <a:latin typeface="Arial Black" panose="020B0A04020102020204" pitchFamily="34" charset="0"/>
                <a:cs typeface="Arial" pitchFamily="34" charset="0"/>
              </a:rPr>
              <a:t>студентов.</a:t>
            </a:r>
            <a:endParaRPr lang="ru-RU" sz="2000" b="1" dirty="0">
              <a:solidFill>
                <a:srgbClr val="6666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00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7222" y="6213254"/>
            <a:ext cx="1057557" cy="4674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7018" y="1537978"/>
            <a:ext cx="112776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algn="just">
              <a:buClr>
                <a:srgbClr val="FF0000"/>
              </a:buClr>
              <a:buSzPct val="111000"/>
              <a:buFont typeface="Wingdings" panose="05000000000000000000" pitchFamily="2" charset="2"/>
              <a:buChar char="q"/>
            </a:pPr>
            <a:endParaRPr lang="ru-RU" sz="2800" b="1" dirty="0" smtClean="0">
              <a:solidFill>
                <a:srgbClr val="666699"/>
              </a:solidFill>
              <a:latin typeface="Arial Black" panose="020B0A04020102020204" pitchFamily="34" charset="0"/>
              <a:cs typeface="Arial" pitchFamily="34" charset="0"/>
            </a:endParaRPr>
          </a:p>
          <a:p>
            <a:pPr marL="342900" algn="ctr">
              <a:buClr>
                <a:srgbClr val="FF0000"/>
              </a:buClr>
              <a:buSzPct val="111000"/>
            </a:pPr>
            <a:r>
              <a:rPr lang="ru-RU" sz="8000" b="1" i="1" dirty="0" smtClean="0">
                <a:solidFill>
                  <a:srgbClr val="002060"/>
                </a:solidFill>
                <a:latin typeface="Arial Black" panose="020B0A04020102020204" pitchFamily="34" charset="0"/>
                <a:cs typeface="Arial" pitchFamily="34" charset="0"/>
              </a:rPr>
              <a:t>Спасибо за внимание</a:t>
            </a:r>
            <a:endParaRPr lang="ru-RU" sz="8000" b="1" i="1" dirty="0">
              <a:solidFill>
                <a:srgbClr val="002060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30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3354</TotalTime>
  <Words>1336</Words>
  <Application>Microsoft Office PowerPoint</Application>
  <PresentationFormat>Широкоэкранный</PresentationFormat>
  <Paragraphs>274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Arial Black</vt:lpstr>
      <vt:lpstr>Calibri</vt:lpstr>
      <vt:lpstr>Calibri Light</vt:lpstr>
      <vt:lpstr>Segoe UI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Мищенко Олег Юрьевич</dc:creator>
  <cp:lastModifiedBy>swetiva</cp:lastModifiedBy>
  <cp:revision>117</cp:revision>
  <dcterms:created xsi:type="dcterms:W3CDTF">2021-01-25T10:59:14Z</dcterms:created>
  <dcterms:modified xsi:type="dcterms:W3CDTF">2026-07-13T06:02:56Z</dcterms:modified>
</cp:coreProperties>
</file>